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308" r:id="rId3"/>
    <p:sldId id="309" r:id="rId4"/>
    <p:sldId id="310" r:id="rId5"/>
    <p:sldId id="266" r:id="rId6"/>
    <p:sldId id="267" r:id="rId7"/>
    <p:sldId id="268" r:id="rId8"/>
    <p:sldId id="269" r:id="rId9"/>
    <p:sldId id="270" r:id="rId10"/>
    <p:sldId id="271" r:id="rId11"/>
    <p:sldId id="272" r:id="rId12"/>
    <p:sldId id="273" r:id="rId13"/>
    <p:sldId id="274" r:id="rId14"/>
    <p:sldId id="275" r:id="rId15"/>
    <p:sldId id="277" r:id="rId16"/>
    <p:sldId id="278" r:id="rId17"/>
    <p:sldId id="279" r:id="rId18"/>
    <p:sldId id="280" r:id="rId19"/>
    <p:sldId id="281" r:id="rId20"/>
    <p:sldId id="282" r:id="rId21"/>
    <p:sldId id="288" r:id="rId22"/>
    <p:sldId id="289" r:id="rId23"/>
    <p:sldId id="290" r:id="rId24"/>
    <p:sldId id="291" r:id="rId25"/>
    <p:sldId id="292" r:id="rId26"/>
    <p:sldId id="293" r:id="rId27"/>
    <p:sldId id="306" r:id="rId28"/>
    <p:sldId id="307" r:id="rId29"/>
    <p:sldId id="295" r:id="rId30"/>
    <p:sldId id="296" r:id="rId31"/>
    <p:sldId id="297" r:id="rId32"/>
    <p:sldId id="298" r:id="rId33"/>
    <p:sldId id="300" r:id="rId34"/>
    <p:sldId id="299" r:id="rId35"/>
    <p:sldId id="301" r:id="rId36"/>
    <p:sldId id="311" r:id="rId37"/>
    <p:sldId id="312" r:id="rId38"/>
    <p:sldId id="313" r:id="rId39"/>
    <p:sldId id="314" r:id="rId40"/>
    <p:sldId id="315" r:id="rId41"/>
    <p:sldId id="316" r:id="rId42"/>
    <p:sldId id="317" r:id="rId43"/>
    <p:sldId id="318" r:id="rId44"/>
    <p:sldId id="319" r:id="rId45"/>
    <p:sldId id="320" r:id="rId46"/>
    <p:sldId id="321" r:id="rId47"/>
    <p:sldId id="322" r:id="rId48"/>
    <p:sldId id="323" r:id="rId49"/>
    <p:sldId id="324" r:id="rId50"/>
    <p:sldId id="325"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45" d="100"/>
          <a:sy n="45" d="100"/>
        </p:scale>
        <p:origin x="-1236"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BFAAB00-FF1E-4178-8D95-2FD9FE47BDA7}" type="datetimeFigureOut">
              <a:rPr lang="en-US" smtClean="0"/>
              <a:pPr/>
              <a:t>24-Dec-24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DFB627-A4E1-4BBB-B79C-A2337BA46EC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FAAB00-FF1E-4178-8D95-2FD9FE47BDA7}" type="datetimeFigureOut">
              <a:rPr lang="en-US" smtClean="0"/>
              <a:pPr/>
              <a:t>24-Dec-24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DFB627-A4E1-4BBB-B79C-A2337BA46EC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FAAB00-FF1E-4178-8D95-2FD9FE47BDA7}" type="datetimeFigureOut">
              <a:rPr lang="en-US" smtClean="0"/>
              <a:pPr/>
              <a:t>24-Dec-24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DFB627-A4E1-4BBB-B79C-A2337BA46EC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FAAB00-FF1E-4178-8D95-2FD9FE47BDA7}" type="datetimeFigureOut">
              <a:rPr lang="en-US" smtClean="0"/>
              <a:pPr/>
              <a:t>24-Dec-24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DFB627-A4E1-4BBB-B79C-A2337BA46EC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BFAAB00-FF1E-4178-8D95-2FD9FE47BDA7}" type="datetimeFigureOut">
              <a:rPr lang="en-US" smtClean="0"/>
              <a:pPr/>
              <a:t>24-Dec-24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DFB627-A4E1-4BBB-B79C-A2337BA46EC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BFAAB00-FF1E-4178-8D95-2FD9FE47BDA7}" type="datetimeFigureOut">
              <a:rPr lang="en-US" smtClean="0"/>
              <a:pPr/>
              <a:t>24-Dec-24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DFB627-A4E1-4BBB-B79C-A2337BA46EC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BFAAB00-FF1E-4178-8D95-2FD9FE47BDA7}" type="datetimeFigureOut">
              <a:rPr lang="en-US" smtClean="0"/>
              <a:pPr/>
              <a:t>24-Dec-24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DFB627-A4E1-4BBB-B79C-A2337BA46EC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BFAAB00-FF1E-4178-8D95-2FD9FE47BDA7}" type="datetimeFigureOut">
              <a:rPr lang="en-US" smtClean="0"/>
              <a:pPr/>
              <a:t>24-Dec-24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DFB627-A4E1-4BBB-B79C-A2337BA46EC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FAAB00-FF1E-4178-8D95-2FD9FE47BDA7}" type="datetimeFigureOut">
              <a:rPr lang="en-US" smtClean="0"/>
              <a:pPr/>
              <a:t>24-Dec-24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DFB627-A4E1-4BBB-B79C-A2337BA46EC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FAAB00-FF1E-4178-8D95-2FD9FE47BDA7}" type="datetimeFigureOut">
              <a:rPr lang="en-US" smtClean="0"/>
              <a:pPr/>
              <a:t>24-Dec-24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DFB627-A4E1-4BBB-B79C-A2337BA46EC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FAAB00-FF1E-4178-8D95-2FD9FE47BDA7}" type="datetimeFigureOut">
              <a:rPr lang="en-US" smtClean="0"/>
              <a:pPr/>
              <a:t>24-Dec-24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DFB627-A4E1-4BBB-B79C-A2337BA46EC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FAAB00-FF1E-4178-8D95-2FD9FE47BDA7}" type="datetimeFigureOut">
              <a:rPr lang="en-US" smtClean="0"/>
              <a:pPr/>
              <a:t>24-Dec-24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DFB627-A4E1-4BBB-B79C-A2337BA46EC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hyperlink" Target="https://www.tutorialspoint.com/android/android_grid_view.htm" TargetMode="External"/><Relationship Id="rId3" Type="http://schemas.openxmlformats.org/officeDocument/2006/relationships/hyperlink" Target="https://www.tutorialspoint.com/android/android_relative_layout.htm" TargetMode="External"/><Relationship Id="rId7" Type="http://schemas.openxmlformats.org/officeDocument/2006/relationships/hyperlink" Target="https://www.tutorialspoint.com/android/android_list_view.htm" TargetMode="External"/><Relationship Id="rId2" Type="http://schemas.openxmlformats.org/officeDocument/2006/relationships/hyperlink" Target="https://www.tutorialspoint.com/android/android_linear_layout.htm" TargetMode="External"/><Relationship Id="rId1" Type="http://schemas.openxmlformats.org/officeDocument/2006/relationships/slideLayout" Target="../slideLayouts/slideLayout7.xml"/><Relationship Id="rId6" Type="http://schemas.openxmlformats.org/officeDocument/2006/relationships/hyperlink" Target="https://www.tutorialspoint.com/android/android_frame_layout.htm" TargetMode="External"/><Relationship Id="rId5" Type="http://schemas.openxmlformats.org/officeDocument/2006/relationships/hyperlink" Target="https://www.tutorialspoint.com/android/android_absolute_layout.htm" TargetMode="External"/><Relationship Id="rId4" Type="http://schemas.openxmlformats.org/officeDocument/2006/relationships/hyperlink" Target="https://www.tutorialspoint.com/android/android_table_layout.ht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solidFill>
              <a:srgbClr val="7030A0"/>
            </a:solid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0" y="4114799"/>
            <a:ext cx="2517146" cy="2743201"/>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a:srcRect/>
          <a:stretch>
            <a:fillRect/>
          </a:stretch>
        </p:blipFill>
        <p:spPr bwMode="auto">
          <a:xfrm>
            <a:off x="0" y="1"/>
            <a:ext cx="9144000" cy="838199"/>
          </a:xfrm>
          <a:prstGeom prst="rect">
            <a:avLst/>
          </a:prstGeom>
          <a:noFill/>
          <a:ln w="9525">
            <a:noFill/>
            <a:miter lim="800000"/>
            <a:headEnd/>
            <a:tailEnd/>
          </a:ln>
          <a:effectLst/>
        </p:spPr>
      </p:pic>
      <p:sp>
        <p:nvSpPr>
          <p:cNvPr id="4" name="Rectangle 3"/>
          <p:cNvSpPr/>
          <p:nvPr/>
        </p:nvSpPr>
        <p:spPr>
          <a:xfrm>
            <a:off x="762000" y="0"/>
            <a:ext cx="7924800" cy="1015663"/>
          </a:xfrm>
          <a:prstGeom prst="rect">
            <a:avLst/>
          </a:prstGeom>
          <a:noFill/>
        </p:spPr>
        <p:txBody>
          <a:bodyPr wrap="square" lIns="91440" tIns="45720" rIns="91440" bIns="45720">
            <a:spAutoFit/>
          </a:bodyPr>
          <a:lstStyle/>
          <a:p>
            <a:pPr algn="ctr"/>
            <a:r>
              <a:rPr lang="en-US" sz="6000" b="1" i="1" cap="none" spc="0" dirty="0" smtClean="0">
                <a:ln w="31550" cmpd="sng">
                  <a:gradFill>
                    <a:gsLst>
                      <a:gs pos="70000">
                        <a:schemeClr val="accent6">
                          <a:shade val="50000"/>
                          <a:satMod val="190000"/>
                        </a:schemeClr>
                      </a:gs>
                      <a:gs pos="0">
                        <a:schemeClr val="accent6">
                          <a:tint val="77000"/>
                          <a:satMod val="180000"/>
                        </a:schemeClr>
                      </a:gs>
                    </a:gsLst>
                    <a:lin ang="5400000"/>
                  </a:gradFill>
                  <a:prstDash val="solid"/>
                </a:ln>
                <a:effectLst>
                  <a:outerShdw blurRad="50800" dist="40000" dir="5400000" algn="tl" rotWithShape="0">
                    <a:srgbClr val="000000">
                      <a:shade val="5000"/>
                      <a:satMod val="120000"/>
                      <a:alpha val="33000"/>
                    </a:srgbClr>
                  </a:outerShdw>
                </a:effectLst>
              </a:rPr>
              <a:t>Androi</a:t>
            </a:r>
            <a:r>
              <a:rPr lang="en-US" sz="6000" b="1" i="1" dirty="0" smtClean="0">
                <a:ln w="31550" cmpd="sng">
                  <a:gradFill>
                    <a:gsLst>
                      <a:gs pos="70000">
                        <a:schemeClr val="accent6">
                          <a:shade val="50000"/>
                          <a:satMod val="190000"/>
                        </a:schemeClr>
                      </a:gs>
                      <a:gs pos="0">
                        <a:schemeClr val="accent6">
                          <a:tint val="77000"/>
                          <a:satMod val="180000"/>
                        </a:schemeClr>
                      </a:gs>
                    </a:gsLst>
                    <a:lin ang="5400000"/>
                  </a:gradFill>
                  <a:prstDash val="solid"/>
                </a:ln>
                <a:effectLst>
                  <a:outerShdw blurRad="50800" dist="40000" dir="5400000" algn="tl" rotWithShape="0">
                    <a:srgbClr val="000000">
                      <a:shade val="5000"/>
                      <a:satMod val="120000"/>
                      <a:alpha val="33000"/>
                    </a:srgbClr>
                  </a:outerShdw>
                </a:effectLst>
              </a:rPr>
              <a:t>d Programming</a:t>
            </a:r>
            <a:endParaRPr lang="en-US" sz="6000" b="1" i="1" cap="none" spc="0" dirty="0">
              <a:ln w="31550" cmpd="sng">
                <a:gradFill>
                  <a:gsLst>
                    <a:gs pos="70000">
                      <a:schemeClr val="accent6">
                        <a:shade val="50000"/>
                        <a:satMod val="190000"/>
                      </a:schemeClr>
                    </a:gs>
                    <a:gs pos="0">
                      <a:schemeClr val="accent6">
                        <a:tint val="77000"/>
                        <a:satMod val="180000"/>
                      </a:schemeClr>
                    </a:gs>
                  </a:gsLst>
                  <a:lin ang="5400000"/>
                </a:gradFill>
                <a:prstDash val="solid"/>
              </a:ln>
              <a:effectLst>
                <a:outerShdw blurRad="50800" dist="40000" dir="5400000" algn="tl" rotWithShape="0">
                  <a:srgbClr val="000000">
                    <a:shade val="5000"/>
                    <a:satMod val="120000"/>
                    <a:alpha val="33000"/>
                  </a:srgbClr>
                </a:outerShdw>
              </a:effectLst>
            </a:endParaRPr>
          </a:p>
        </p:txBody>
      </p:sp>
      <p:pic>
        <p:nvPicPr>
          <p:cNvPr id="1028" name="Picture 4"/>
          <p:cNvPicPr>
            <a:picLocks noChangeAspect="1" noChangeArrowheads="1"/>
          </p:cNvPicPr>
          <p:nvPr/>
        </p:nvPicPr>
        <p:blipFill>
          <a:blip r:embed="rId5"/>
          <a:srcRect/>
          <a:stretch>
            <a:fillRect/>
          </a:stretch>
        </p:blipFill>
        <p:spPr bwMode="auto">
          <a:xfrm>
            <a:off x="6166052" y="914400"/>
            <a:ext cx="2977948" cy="2819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371600" y="228600"/>
            <a:ext cx="1905000" cy="6858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Service is started by </a:t>
            </a:r>
            <a:r>
              <a:rPr lang="en-US" dirty="0" err="1" smtClean="0">
                <a:solidFill>
                  <a:schemeClr val="tx1"/>
                </a:solidFill>
              </a:rPr>
              <a:t>startService</a:t>
            </a:r>
            <a:r>
              <a:rPr lang="en-US" dirty="0" smtClean="0">
                <a:solidFill>
                  <a:schemeClr val="tx1"/>
                </a:solidFill>
              </a:rPr>
              <a:t>()</a:t>
            </a:r>
            <a:endParaRPr lang="en-US" dirty="0">
              <a:solidFill>
                <a:schemeClr val="tx1"/>
              </a:solidFill>
            </a:endParaRPr>
          </a:p>
        </p:txBody>
      </p:sp>
      <p:sp>
        <p:nvSpPr>
          <p:cNvPr id="3" name="Rounded Rectangle 2"/>
          <p:cNvSpPr/>
          <p:nvPr/>
        </p:nvSpPr>
        <p:spPr>
          <a:xfrm>
            <a:off x="4953000" y="228600"/>
            <a:ext cx="1905000" cy="6858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Service is started by </a:t>
            </a:r>
            <a:r>
              <a:rPr lang="en-US" dirty="0" err="1" smtClean="0">
                <a:solidFill>
                  <a:schemeClr val="tx1"/>
                </a:solidFill>
              </a:rPr>
              <a:t>bindService</a:t>
            </a:r>
            <a:r>
              <a:rPr lang="en-US" dirty="0" smtClean="0">
                <a:solidFill>
                  <a:schemeClr val="tx1"/>
                </a:solidFill>
              </a:rPr>
              <a:t>()</a:t>
            </a:r>
            <a:endParaRPr lang="en-US" dirty="0">
              <a:solidFill>
                <a:schemeClr val="tx1"/>
              </a:solidFill>
            </a:endParaRPr>
          </a:p>
        </p:txBody>
      </p:sp>
      <p:sp>
        <p:nvSpPr>
          <p:cNvPr id="4" name="Rectangle 3"/>
          <p:cNvSpPr/>
          <p:nvPr/>
        </p:nvSpPr>
        <p:spPr>
          <a:xfrm>
            <a:off x="1371600" y="1295400"/>
            <a:ext cx="1752600" cy="5334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onCreate</a:t>
            </a:r>
            <a:r>
              <a:rPr lang="en-US" dirty="0" smtClean="0">
                <a:solidFill>
                  <a:schemeClr val="tx1"/>
                </a:solidFill>
              </a:rPr>
              <a:t>()</a:t>
            </a:r>
            <a:endParaRPr lang="en-US" dirty="0">
              <a:solidFill>
                <a:schemeClr val="tx1"/>
              </a:solidFill>
            </a:endParaRPr>
          </a:p>
        </p:txBody>
      </p:sp>
      <p:sp>
        <p:nvSpPr>
          <p:cNvPr id="5" name="Rectangle 4"/>
          <p:cNvSpPr/>
          <p:nvPr/>
        </p:nvSpPr>
        <p:spPr>
          <a:xfrm>
            <a:off x="1371600" y="2286000"/>
            <a:ext cx="1752600" cy="5334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onStart</a:t>
            </a:r>
            <a:r>
              <a:rPr lang="en-US" dirty="0" smtClean="0">
                <a:solidFill>
                  <a:schemeClr val="tx1"/>
                </a:solidFill>
              </a:rPr>
              <a:t>()</a:t>
            </a:r>
            <a:endParaRPr lang="en-US" dirty="0">
              <a:solidFill>
                <a:schemeClr val="tx1"/>
              </a:solidFill>
            </a:endParaRPr>
          </a:p>
        </p:txBody>
      </p:sp>
      <p:sp>
        <p:nvSpPr>
          <p:cNvPr id="6" name="Rectangle 5"/>
          <p:cNvSpPr/>
          <p:nvPr/>
        </p:nvSpPr>
        <p:spPr>
          <a:xfrm>
            <a:off x="5029200" y="1295400"/>
            <a:ext cx="1752600" cy="5334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onCreate</a:t>
            </a:r>
            <a:r>
              <a:rPr lang="en-US" dirty="0" smtClean="0">
                <a:solidFill>
                  <a:schemeClr val="tx1"/>
                </a:solidFill>
              </a:rPr>
              <a:t>()</a:t>
            </a:r>
            <a:endParaRPr lang="en-US" dirty="0">
              <a:solidFill>
                <a:schemeClr val="tx1"/>
              </a:solidFill>
            </a:endParaRPr>
          </a:p>
        </p:txBody>
      </p:sp>
      <p:sp>
        <p:nvSpPr>
          <p:cNvPr id="7" name="Rectangle 6"/>
          <p:cNvSpPr/>
          <p:nvPr/>
        </p:nvSpPr>
        <p:spPr>
          <a:xfrm>
            <a:off x="5029200" y="2133600"/>
            <a:ext cx="1752600" cy="5334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onBind</a:t>
            </a:r>
            <a:r>
              <a:rPr lang="en-US" dirty="0" smtClean="0">
                <a:solidFill>
                  <a:schemeClr val="tx1"/>
                </a:solidFill>
              </a:rPr>
              <a:t>()</a:t>
            </a:r>
            <a:endParaRPr lang="en-US" dirty="0">
              <a:solidFill>
                <a:schemeClr val="tx1"/>
              </a:solidFill>
            </a:endParaRPr>
          </a:p>
        </p:txBody>
      </p:sp>
      <p:sp>
        <p:nvSpPr>
          <p:cNvPr id="8" name="Rectangle 7"/>
          <p:cNvSpPr/>
          <p:nvPr/>
        </p:nvSpPr>
        <p:spPr>
          <a:xfrm>
            <a:off x="4953000" y="3810000"/>
            <a:ext cx="1752600" cy="5334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onunbind</a:t>
            </a:r>
            <a:r>
              <a:rPr lang="en-US" dirty="0" smtClean="0">
                <a:solidFill>
                  <a:schemeClr val="tx1"/>
                </a:solidFill>
              </a:rPr>
              <a:t>()</a:t>
            </a:r>
            <a:endParaRPr lang="en-US" dirty="0">
              <a:solidFill>
                <a:schemeClr val="tx1"/>
              </a:solidFill>
            </a:endParaRPr>
          </a:p>
        </p:txBody>
      </p:sp>
      <p:sp>
        <p:nvSpPr>
          <p:cNvPr id="9" name="Rectangle 8"/>
          <p:cNvSpPr/>
          <p:nvPr/>
        </p:nvSpPr>
        <p:spPr>
          <a:xfrm>
            <a:off x="5029200" y="4876800"/>
            <a:ext cx="1752600" cy="5334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onDestroy</a:t>
            </a:r>
            <a:r>
              <a:rPr lang="en-US" dirty="0" smtClean="0">
                <a:solidFill>
                  <a:schemeClr val="tx1"/>
                </a:solidFill>
              </a:rPr>
              <a:t>()</a:t>
            </a:r>
            <a:endParaRPr lang="en-US" dirty="0">
              <a:solidFill>
                <a:schemeClr val="tx1"/>
              </a:solidFill>
            </a:endParaRPr>
          </a:p>
        </p:txBody>
      </p:sp>
      <p:sp>
        <p:nvSpPr>
          <p:cNvPr id="10" name="Rectangle 9"/>
          <p:cNvSpPr/>
          <p:nvPr/>
        </p:nvSpPr>
        <p:spPr>
          <a:xfrm>
            <a:off x="1295400" y="5105400"/>
            <a:ext cx="1752600" cy="5334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onDestroy</a:t>
            </a:r>
            <a:r>
              <a:rPr lang="en-US" dirty="0" smtClean="0">
                <a:solidFill>
                  <a:schemeClr val="tx1"/>
                </a:solidFill>
              </a:rPr>
              <a:t>()</a:t>
            </a:r>
            <a:endParaRPr lang="en-US" dirty="0">
              <a:solidFill>
                <a:schemeClr val="tx1"/>
              </a:solidFill>
            </a:endParaRPr>
          </a:p>
        </p:txBody>
      </p:sp>
      <p:sp>
        <p:nvSpPr>
          <p:cNvPr id="11" name="Rounded Rectangle 10"/>
          <p:cNvSpPr/>
          <p:nvPr/>
        </p:nvSpPr>
        <p:spPr>
          <a:xfrm>
            <a:off x="1219200" y="5943600"/>
            <a:ext cx="1905000" cy="6858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Service is shutdown</a:t>
            </a:r>
            <a:endParaRPr lang="en-US" dirty="0">
              <a:solidFill>
                <a:schemeClr val="tx1"/>
              </a:solidFill>
            </a:endParaRPr>
          </a:p>
        </p:txBody>
      </p:sp>
      <p:sp>
        <p:nvSpPr>
          <p:cNvPr id="12" name="Rounded Rectangle 11"/>
          <p:cNvSpPr/>
          <p:nvPr/>
        </p:nvSpPr>
        <p:spPr>
          <a:xfrm>
            <a:off x="4953000" y="5867400"/>
            <a:ext cx="1905000" cy="6858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Service is shutdown</a:t>
            </a:r>
            <a:endParaRPr lang="en-US" dirty="0">
              <a:solidFill>
                <a:schemeClr val="tx1"/>
              </a:solidFill>
            </a:endParaRPr>
          </a:p>
        </p:txBody>
      </p:sp>
      <p:sp>
        <p:nvSpPr>
          <p:cNvPr id="13" name="Rounded Rectangle 12"/>
          <p:cNvSpPr/>
          <p:nvPr/>
        </p:nvSpPr>
        <p:spPr>
          <a:xfrm>
            <a:off x="1219200" y="3276600"/>
            <a:ext cx="1905000" cy="6858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Service is running</a:t>
            </a:r>
            <a:endParaRPr lang="en-US" dirty="0">
              <a:solidFill>
                <a:schemeClr val="tx1"/>
              </a:solidFill>
            </a:endParaRPr>
          </a:p>
        </p:txBody>
      </p:sp>
      <p:sp>
        <p:nvSpPr>
          <p:cNvPr id="14" name="Rounded Rectangle 13"/>
          <p:cNvSpPr/>
          <p:nvPr/>
        </p:nvSpPr>
        <p:spPr>
          <a:xfrm>
            <a:off x="4267200" y="2895600"/>
            <a:ext cx="3352800" cy="3048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Clients interact with the service</a:t>
            </a:r>
            <a:endParaRPr lang="en-US" dirty="0">
              <a:solidFill>
                <a:schemeClr val="tx1"/>
              </a:solidFill>
            </a:endParaRPr>
          </a:p>
        </p:txBody>
      </p:sp>
      <p:sp>
        <p:nvSpPr>
          <p:cNvPr id="15" name="Rectangle 14"/>
          <p:cNvSpPr/>
          <p:nvPr/>
        </p:nvSpPr>
        <p:spPr>
          <a:xfrm>
            <a:off x="7391400" y="3276600"/>
            <a:ext cx="1752600" cy="5334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onRebind</a:t>
            </a:r>
            <a:r>
              <a:rPr lang="en-US" dirty="0" smtClean="0">
                <a:solidFill>
                  <a:schemeClr val="tx1"/>
                </a:solidFill>
              </a:rPr>
              <a:t>()</a:t>
            </a:r>
            <a:endParaRPr lang="en-US" dirty="0">
              <a:solidFill>
                <a:schemeClr val="tx1"/>
              </a:solidFill>
            </a:endParaRPr>
          </a:p>
        </p:txBody>
      </p:sp>
      <p:sp>
        <p:nvSpPr>
          <p:cNvPr id="17" name="Rounded Rectangle 16"/>
          <p:cNvSpPr/>
          <p:nvPr/>
        </p:nvSpPr>
        <p:spPr>
          <a:xfrm>
            <a:off x="457200" y="4191000"/>
            <a:ext cx="3657600" cy="5334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Service is stopped(No rollback)</a:t>
            </a:r>
            <a:endParaRPr lang="en-US" dirty="0">
              <a:solidFill>
                <a:schemeClr val="tx1"/>
              </a:solidFill>
            </a:endParaRPr>
          </a:p>
        </p:txBody>
      </p:sp>
      <p:cxnSp>
        <p:nvCxnSpPr>
          <p:cNvPr id="19" name="Straight Arrow Connector 18"/>
          <p:cNvCxnSpPr/>
          <p:nvPr/>
        </p:nvCxnSpPr>
        <p:spPr>
          <a:xfrm rot="5400000">
            <a:off x="2019300" y="1104900"/>
            <a:ext cx="381000" cy="1588"/>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5400000">
            <a:off x="1905794" y="2056606"/>
            <a:ext cx="457200" cy="1588"/>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5400000">
            <a:off x="1905794" y="3047206"/>
            <a:ext cx="457200" cy="1588"/>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5400000">
            <a:off x="1752600" y="4953000"/>
            <a:ext cx="304800" cy="1588"/>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1791494" y="4075906"/>
            <a:ext cx="228600" cy="1588"/>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5400000">
            <a:off x="1753394" y="5790406"/>
            <a:ext cx="304800" cy="1588"/>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5400000">
            <a:off x="5487194" y="5638800"/>
            <a:ext cx="456406" cy="794"/>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a:off x="5449094" y="4609306"/>
            <a:ext cx="533400" cy="1588"/>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5600700" y="2781300"/>
            <a:ext cx="228600" cy="1588"/>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5400000">
            <a:off x="5449094" y="3466306"/>
            <a:ext cx="533400" cy="1588"/>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5400000">
            <a:off x="5563394" y="1980406"/>
            <a:ext cx="304800" cy="1588"/>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5400000">
            <a:off x="5524500" y="1104900"/>
            <a:ext cx="381000" cy="1588"/>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10800000">
            <a:off x="6096000" y="3505200"/>
            <a:ext cx="1296988" cy="1588"/>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705600" y="4191000"/>
            <a:ext cx="1598612" cy="1588"/>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rot="5400000" flipH="1" flipV="1">
            <a:off x="8154194" y="3963194"/>
            <a:ext cx="381000" cy="74612"/>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0-#ppt_w/2"/>
                                          </p:val>
                                        </p:tav>
                                        <p:tav tm="100000">
                                          <p:val>
                                            <p:strVal val="#ppt_x"/>
                                          </p:val>
                                        </p:tav>
                                      </p:tavLst>
                                    </p:anim>
                                    <p:anim calcmode="lin" valueType="num">
                                      <p:cBhvr additive="base">
                                        <p:cTn id="5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0-#ppt_w/2"/>
                                          </p:val>
                                        </p:tav>
                                        <p:tav tm="100000">
                                          <p:val>
                                            <p:strVal val="#ppt_x"/>
                                          </p:val>
                                        </p:tav>
                                      </p:tavLst>
                                    </p:anim>
                                    <p:anim calcmode="lin" valueType="num">
                                      <p:cBhvr additive="base">
                                        <p:cTn id="56"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additive="base">
                                        <p:cTn id="61" dur="500" fill="hold"/>
                                        <p:tgtEl>
                                          <p:spTgt spid="31"/>
                                        </p:tgtEl>
                                        <p:attrNameLst>
                                          <p:attrName>ppt_x</p:attrName>
                                        </p:attrNameLst>
                                      </p:cBhvr>
                                      <p:tavLst>
                                        <p:tav tm="0">
                                          <p:val>
                                            <p:strVal val="0-#ppt_w/2"/>
                                          </p:val>
                                        </p:tav>
                                        <p:tav tm="100000">
                                          <p:val>
                                            <p:strVal val="#ppt_x"/>
                                          </p:val>
                                        </p:tav>
                                      </p:tavLst>
                                    </p:anim>
                                    <p:anim calcmode="lin" valueType="num">
                                      <p:cBhvr additive="base">
                                        <p:cTn id="62"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0-#ppt_w/2"/>
                                          </p:val>
                                        </p:tav>
                                        <p:tav tm="100000">
                                          <p:val>
                                            <p:strVal val="#ppt_x"/>
                                          </p:val>
                                        </p:tav>
                                      </p:tavLst>
                                    </p:anim>
                                    <p:anim calcmode="lin" valueType="num">
                                      <p:cBhvr additive="base">
                                        <p:cTn id="68" dur="500" fill="hold"/>
                                        <p:tgtEl>
                                          <p:spTgt spid="36"/>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32"/>
                                        </p:tgtEl>
                                        <p:attrNameLst>
                                          <p:attrName>style.visibility</p:attrName>
                                        </p:attrNameLst>
                                      </p:cBhvr>
                                      <p:to>
                                        <p:strVal val="visible"/>
                                      </p:to>
                                    </p:set>
                                    <p:anim calcmode="lin" valueType="num">
                                      <p:cBhvr additive="base">
                                        <p:cTn id="71" dur="500" fill="hold"/>
                                        <p:tgtEl>
                                          <p:spTgt spid="32"/>
                                        </p:tgtEl>
                                        <p:attrNameLst>
                                          <p:attrName>ppt_x</p:attrName>
                                        </p:attrNameLst>
                                      </p:cBhvr>
                                      <p:tavLst>
                                        <p:tav tm="0">
                                          <p:val>
                                            <p:strVal val="0-#ppt_w/2"/>
                                          </p:val>
                                        </p:tav>
                                        <p:tav tm="100000">
                                          <p:val>
                                            <p:strVal val="#ppt_x"/>
                                          </p:val>
                                        </p:tav>
                                      </p:tavLst>
                                    </p:anim>
                                    <p:anim calcmode="lin" valueType="num">
                                      <p:cBhvr additive="base">
                                        <p:cTn id="72"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nodeType="clickEffect">
                                  <p:stCondLst>
                                    <p:cond delay="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500" fill="hold"/>
                                        <p:tgtEl>
                                          <p:spTgt spid="37"/>
                                        </p:tgtEl>
                                        <p:attrNameLst>
                                          <p:attrName>ppt_x</p:attrName>
                                        </p:attrNameLst>
                                      </p:cBhvr>
                                      <p:tavLst>
                                        <p:tav tm="0">
                                          <p:val>
                                            <p:strVal val="0-#ppt_w/2"/>
                                          </p:val>
                                        </p:tav>
                                        <p:tav tm="100000">
                                          <p:val>
                                            <p:strVal val="#ppt_x"/>
                                          </p:val>
                                        </p:tav>
                                      </p:tavLst>
                                    </p:anim>
                                    <p:anim calcmode="lin" valueType="num">
                                      <p:cBhvr additive="base">
                                        <p:cTn id="78"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3"/>
                                        </p:tgtEl>
                                        <p:attrNameLst>
                                          <p:attrName>style.visibility</p:attrName>
                                        </p:attrNameLst>
                                      </p:cBhvr>
                                      <p:to>
                                        <p:strVal val="visible"/>
                                      </p:to>
                                    </p:set>
                                    <p:anim calcmode="lin" valueType="num">
                                      <p:cBhvr additive="base">
                                        <p:cTn id="83" dur="500" fill="hold"/>
                                        <p:tgtEl>
                                          <p:spTgt spid="3"/>
                                        </p:tgtEl>
                                        <p:attrNameLst>
                                          <p:attrName>ppt_x</p:attrName>
                                        </p:attrNameLst>
                                      </p:cBhvr>
                                      <p:tavLst>
                                        <p:tav tm="0">
                                          <p:val>
                                            <p:strVal val="#ppt_x"/>
                                          </p:val>
                                        </p:tav>
                                        <p:tav tm="100000">
                                          <p:val>
                                            <p:strVal val="#ppt_x"/>
                                          </p:val>
                                        </p:tav>
                                      </p:tavLst>
                                    </p:anim>
                                    <p:anim calcmode="lin" valueType="num">
                                      <p:cBhvr additive="base">
                                        <p:cTn id="8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6"/>
                                        </p:tgtEl>
                                        <p:attrNameLst>
                                          <p:attrName>style.visibility</p:attrName>
                                        </p:attrNameLst>
                                      </p:cBhvr>
                                      <p:to>
                                        <p:strVal val="visible"/>
                                      </p:to>
                                    </p:set>
                                    <p:anim calcmode="lin" valueType="num">
                                      <p:cBhvr additive="base">
                                        <p:cTn id="89" dur="500" fill="hold"/>
                                        <p:tgtEl>
                                          <p:spTgt spid="6"/>
                                        </p:tgtEl>
                                        <p:attrNameLst>
                                          <p:attrName>ppt_x</p:attrName>
                                        </p:attrNameLst>
                                      </p:cBhvr>
                                      <p:tavLst>
                                        <p:tav tm="0">
                                          <p:val>
                                            <p:strVal val="#ppt_x"/>
                                          </p:val>
                                        </p:tav>
                                        <p:tav tm="100000">
                                          <p:val>
                                            <p:strVal val="#ppt_x"/>
                                          </p:val>
                                        </p:tav>
                                      </p:tavLst>
                                    </p:anim>
                                    <p:anim calcmode="lin" valueType="num">
                                      <p:cBhvr additive="base">
                                        <p:cTn id="9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7"/>
                                        </p:tgtEl>
                                        <p:attrNameLst>
                                          <p:attrName>style.visibility</p:attrName>
                                        </p:attrNameLst>
                                      </p:cBhvr>
                                      <p:to>
                                        <p:strVal val="visible"/>
                                      </p:to>
                                    </p:set>
                                    <p:anim calcmode="lin" valueType="num">
                                      <p:cBhvr additive="base">
                                        <p:cTn id="95" dur="500" fill="hold"/>
                                        <p:tgtEl>
                                          <p:spTgt spid="7"/>
                                        </p:tgtEl>
                                        <p:attrNameLst>
                                          <p:attrName>ppt_x</p:attrName>
                                        </p:attrNameLst>
                                      </p:cBhvr>
                                      <p:tavLst>
                                        <p:tav tm="0">
                                          <p:val>
                                            <p:strVal val="#ppt_x"/>
                                          </p:val>
                                        </p:tav>
                                        <p:tav tm="100000">
                                          <p:val>
                                            <p:strVal val="#ppt_x"/>
                                          </p:val>
                                        </p:tav>
                                      </p:tavLst>
                                    </p:anim>
                                    <p:anim calcmode="lin" valueType="num">
                                      <p:cBhvr additive="base">
                                        <p:cTn id="9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14"/>
                                        </p:tgtEl>
                                        <p:attrNameLst>
                                          <p:attrName>style.visibility</p:attrName>
                                        </p:attrNameLst>
                                      </p:cBhvr>
                                      <p:to>
                                        <p:strVal val="visible"/>
                                      </p:to>
                                    </p:set>
                                    <p:anim calcmode="lin" valueType="num">
                                      <p:cBhvr additive="base">
                                        <p:cTn id="101" dur="500" fill="hold"/>
                                        <p:tgtEl>
                                          <p:spTgt spid="14"/>
                                        </p:tgtEl>
                                        <p:attrNameLst>
                                          <p:attrName>ppt_x</p:attrName>
                                        </p:attrNameLst>
                                      </p:cBhvr>
                                      <p:tavLst>
                                        <p:tav tm="0">
                                          <p:val>
                                            <p:strVal val="#ppt_x"/>
                                          </p:val>
                                        </p:tav>
                                        <p:tav tm="100000">
                                          <p:val>
                                            <p:strVal val="#ppt_x"/>
                                          </p:val>
                                        </p:tav>
                                      </p:tavLst>
                                    </p:anim>
                                    <p:anim calcmode="lin" valueType="num">
                                      <p:cBhvr additive="base">
                                        <p:cTn id="10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8"/>
                                        </p:tgtEl>
                                        <p:attrNameLst>
                                          <p:attrName>style.visibility</p:attrName>
                                        </p:attrNameLst>
                                      </p:cBhvr>
                                      <p:to>
                                        <p:strVal val="visible"/>
                                      </p:to>
                                    </p:set>
                                    <p:anim calcmode="lin" valueType="num">
                                      <p:cBhvr additive="base">
                                        <p:cTn id="107" dur="500" fill="hold"/>
                                        <p:tgtEl>
                                          <p:spTgt spid="8"/>
                                        </p:tgtEl>
                                        <p:attrNameLst>
                                          <p:attrName>ppt_x</p:attrName>
                                        </p:attrNameLst>
                                      </p:cBhvr>
                                      <p:tavLst>
                                        <p:tav tm="0">
                                          <p:val>
                                            <p:strVal val="#ppt_x"/>
                                          </p:val>
                                        </p:tav>
                                        <p:tav tm="100000">
                                          <p:val>
                                            <p:strVal val="#ppt_x"/>
                                          </p:val>
                                        </p:tav>
                                      </p:tavLst>
                                    </p:anim>
                                    <p:anim calcmode="lin" valueType="num">
                                      <p:cBhvr additive="base">
                                        <p:cTn id="10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15"/>
                                        </p:tgtEl>
                                        <p:attrNameLst>
                                          <p:attrName>style.visibility</p:attrName>
                                        </p:attrNameLst>
                                      </p:cBhvr>
                                      <p:to>
                                        <p:strVal val="visible"/>
                                      </p:to>
                                    </p:set>
                                    <p:anim calcmode="lin" valueType="num">
                                      <p:cBhvr additive="base">
                                        <p:cTn id="113" dur="500" fill="hold"/>
                                        <p:tgtEl>
                                          <p:spTgt spid="15"/>
                                        </p:tgtEl>
                                        <p:attrNameLst>
                                          <p:attrName>ppt_x</p:attrName>
                                        </p:attrNameLst>
                                      </p:cBhvr>
                                      <p:tavLst>
                                        <p:tav tm="0">
                                          <p:val>
                                            <p:strVal val="#ppt_x"/>
                                          </p:val>
                                        </p:tav>
                                        <p:tav tm="100000">
                                          <p:val>
                                            <p:strVal val="#ppt_x"/>
                                          </p:val>
                                        </p:tav>
                                      </p:tavLst>
                                    </p:anim>
                                    <p:anim calcmode="lin" valueType="num">
                                      <p:cBhvr additive="base">
                                        <p:cTn id="1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9"/>
                                        </p:tgtEl>
                                        <p:attrNameLst>
                                          <p:attrName>style.visibility</p:attrName>
                                        </p:attrNameLst>
                                      </p:cBhvr>
                                      <p:to>
                                        <p:strVal val="visible"/>
                                      </p:to>
                                    </p:set>
                                    <p:anim calcmode="lin" valueType="num">
                                      <p:cBhvr additive="base">
                                        <p:cTn id="119" dur="500" fill="hold"/>
                                        <p:tgtEl>
                                          <p:spTgt spid="9"/>
                                        </p:tgtEl>
                                        <p:attrNameLst>
                                          <p:attrName>ppt_x</p:attrName>
                                        </p:attrNameLst>
                                      </p:cBhvr>
                                      <p:tavLst>
                                        <p:tav tm="0">
                                          <p:val>
                                            <p:strVal val="#ppt_x"/>
                                          </p:val>
                                        </p:tav>
                                        <p:tav tm="100000">
                                          <p:val>
                                            <p:strVal val="#ppt_x"/>
                                          </p:val>
                                        </p:tav>
                                      </p:tavLst>
                                    </p:anim>
                                    <p:anim calcmode="lin" valueType="num">
                                      <p:cBhvr additive="base">
                                        <p:cTn id="1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12"/>
                                        </p:tgtEl>
                                        <p:attrNameLst>
                                          <p:attrName>style.visibility</p:attrName>
                                        </p:attrNameLst>
                                      </p:cBhvr>
                                      <p:to>
                                        <p:strVal val="visible"/>
                                      </p:to>
                                    </p:set>
                                    <p:anim calcmode="lin" valueType="num">
                                      <p:cBhvr additive="base">
                                        <p:cTn id="125" dur="500" fill="hold"/>
                                        <p:tgtEl>
                                          <p:spTgt spid="12"/>
                                        </p:tgtEl>
                                        <p:attrNameLst>
                                          <p:attrName>ppt_x</p:attrName>
                                        </p:attrNameLst>
                                      </p:cBhvr>
                                      <p:tavLst>
                                        <p:tav tm="0">
                                          <p:val>
                                            <p:strVal val="#ppt_x"/>
                                          </p:val>
                                        </p:tav>
                                        <p:tav tm="100000">
                                          <p:val>
                                            <p:strVal val="#ppt_x"/>
                                          </p:val>
                                        </p:tav>
                                      </p:tavLst>
                                    </p:anim>
                                    <p:anim calcmode="lin" valueType="num">
                                      <p:cBhvr additive="base">
                                        <p:cTn id="1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2" fill="hold" nodeType="clickEffect">
                                  <p:stCondLst>
                                    <p:cond delay="0"/>
                                  </p:stCondLst>
                                  <p:childTnLst>
                                    <p:set>
                                      <p:cBhvr>
                                        <p:cTn id="130" dur="1" fill="hold">
                                          <p:stCondLst>
                                            <p:cond delay="0"/>
                                          </p:stCondLst>
                                        </p:cTn>
                                        <p:tgtEl>
                                          <p:spTgt spid="47"/>
                                        </p:tgtEl>
                                        <p:attrNameLst>
                                          <p:attrName>style.visibility</p:attrName>
                                        </p:attrNameLst>
                                      </p:cBhvr>
                                      <p:to>
                                        <p:strVal val="visible"/>
                                      </p:to>
                                    </p:set>
                                    <p:anim calcmode="lin" valueType="num">
                                      <p:cBhvr additive="base">
                                        <p:cTn id="131" dur="500" fill="hold"/>
                                        <p:tgtEl>
                                          <p:spTgt spid="47"/>
                                        </p:tgtEl>
                                        <p:attrNameLst>
                                          <p:attrName>ppt_x</p:attrName>
                                        </p:attrNameLst>
                                      </p:cBhvr>
                                      <p:tavLst>
                                        <p:tav tm="0">
                                          <p:val>
                                            <p:strVal val="1+#ppt_w/2"/>
                                          </p:val>
                                        </p:tav>
                                        <p:tav tm="100000">
                                          <p:val>
                                            <p:strVal val="#ppt_x"/>
                                          </p:val>
                                        </p:tav>
                                      </p:tavLst>
                                    </p:anim>
                                    <p:anim calcmode="lin" valueType="num">
                                      <p:cBhvr additive="base">
                                        <p:cTn id="132"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2" fill="hold" nodeType="clickEffect">
                                  <p:stCondLst>
                                    <p:cond delay="0"/>
                                  </p:stCondLst>
                                  <p:childTnLst>
                                    <p:set>
                                      <p:cBhvr>
                                        <p:cTn id="136" dur="1" fill="hold">
                                          <p:stCondLst>
                                            <p:cond delay="0"/>
                                          </p:stCondLst>
                                        </p:cTn>
                                        <p:tgtEl>
                                          <p:spTgt spid="46"/>
                                        </p:tgtEl>
                                        <p:attrNameLst>
                                          <p:attrName>style.visibility</p:attrName>
                                        </p:attrNameLst>
                                      </p:cBhvr>
                                      <p:to>
                                        <p:strVal val="visible"/>
                                      </p:to>
                                    </p:set>
                                    <p:anim calcmode="lin" valueType="num">
                                      <p:cBhvr additive="base">
                                        <p:cTn id="137" dur="500" fill="hold"/>
                                        <p:tgtEl>
                                          <p:spTgt spid="46"/>
                                        </p:tgtEl>
                                        <p:attrNameLst>
                                          <p:attrName>ppt_x</p:attrName>
                                        </p:attrNameLst>
                                      </p:cBhvr>
                                      <p:tavLst>
                                        <p:tav tm="0">
                                          <p:val>
                                            <p:strVal val="1+#ppt_w/2"/>
                                          </p:val>
                                        </p:tav>
                                        <p:tav tm="100000">
                                          <p:val>
                                            <p:strVal val="#ppt_x"/>
                                          </p:val>
                                        </p:tav>
                                      </p:tavLst>
                                    </p:anim>
                                    <p:anim calcmode="lin" valueType="num">
                                      <p:cBhvr additive="base">
                                        <p:cTn id="138"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2" presetClass="entr" presetSubtype="2" fill="hold" nodeType="clickEffect">
                                  <p:stCondLst>
                                    <p:cond delay="0"/>
                                  </p:stCondLst>
                                  <p:childTnLst>
                                    <p:set>
                                      <p:cBhvr>
                                        <p:cTn id="142" dur="1" fill="hold">
                                          <p:stCondLst>
                                            <p:cond delay="0"/>
                                          </p:stCondLst>
                                        </p:cTn>
                                        <p:tgtEl>
                                          <p:spTgt spid="43"/>
                                        </p:tgtEl>
                                        <p:attrNameLst>
                                          <p:attrName>style.visibility</p:attrName>
                                        </p:attrNameLst>
                                      </p:cBhvr>
                                      <p:to>
                                        <p:strVal val="visible"/>
                                      </p:to>
                                    </p:set>
                                    <p:anim calcmode="lin" valueType="num">
                                      <p:cBhvr additive="base">
                                        <p:cTn id="143" dur="500" fill="hold"/>
                                        <p:tgtEl>
                                          <p:spTgt spid="43"/>
                                        </p:tgtEl>
                                        <p:attrNameLst>
                                          <p:attrName>ppt_x</p:attrName>
                                        </p:attrNameLst>
                                      </p:cBhvr>
                                      <p:tavLst>
                                        <p:tav tm="0">
                                          <p:val>
                                            <p:strVal val="1+#ppt_w/2"/>
                                          </p:val>
                                        </p:tav>
                                        <p:tav tm="100000">
                                          <p:val>
                                            <p:strVal val="#ppt_x"/>
                                          </p:val>
                                        </p:tav>
                                      </p:tavLst>
                                    </p:anim>
                                    <p:anim calcmode="lin" valueType="num">
                                      <p:cBhvr additive="base">
                                        <p:cTn id="144" dur="500" fill="hold"/>
                                        <p:tgtEl>
                                          <p:spTgt spid="43"/>
                                        </p:tgtEl>
                                        <p:attrNameLst>
                                          <p:attrName>ppt_y</p:attrName>
                                        </p:attrNameLst>
                                      </p:cBhvr>
                                      <p:tavLst>
                                        <p:tav tm="0">
                                          <p:val>
                                            <p:strVal val="#ppt_y"/>
                                          </p:val>
                                        </p:tav>
                                        <p:tav tm="100000">
                                          <p:val>
                                            <p:strVal val="#ppt_y"/>
                                          </p:val>
                                        </p:tav>
                                      </p:tavLst>
                                    </p:anim>
                                  </p:childTnLst>
                                </p:cTn>
                              </p:par>
                              <p:par>
                                <p:cTn id="145" presetID="2" presetClass="entr" presetSubtype="2" fill="hold" nodeType="withEffect">
                                  <p:stCondLst>
                                    <p:cond delay="0"/>
                                  </p:stCondLst>
                                  <p:childTnLst>
                                    <p:set>
                                      <p:cBhvr>
                                        <p:cTn id="146" dur="1" fill="hold">
                                          <p:stCondLst>
                                            <p:cond delay="0"/>
                                          </p:stCondLst>
                                        </p:cTn>
                                        <p:tgtEl>
                                          <p:spTgt spid="45"/>
                                        </p:tgtEl>
                                        <p:attrNameLst>
                                          <p:attrName>style.visibility</p:attrName>
                                        </p:attrNameLst>
                                      </p:cBhvr>
                                      <p:to>
                                        <p:strVal val="visible"/>
                                      </p:to>
                                    </p:set>
                                    <p:anim calcmode="lin" valueType="num">
                                      <p:cBhvr additive="base">
                                        <p:cTn id="147" dur="500" fill="hold"/>
                                        <p:tgtEl>
                                          <p:spTgt spid="45"/>
                                        </p:tgtEl>
                                        <p:attrNameLst>
                                          <p:attrName>ppt_x</p:attrName>
                                        </p:attrNameLst>
                                      </p:cBhvr>
                                      <p:tavLst>
                                        <p:tav tm="0">
                                          <p:val>
                                            <p:strVal val="1+#ppt_w/2"/>
                                          </p:val>
                                        </p:tav>
                                        <p:tav tm="100000">
                                          <p:val>
                                            <p:strVal val="#ppt_x"/>
                                          </p:val>
                                        </p:tav>
                                      </p:tavLst>
                                    </p:anim>
                                    <p:anim calcmode="lin" valueType="num">
                                      <p:cBhvr additive="base">
                                        <p:cTn id="148"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nodeType="clickEffect">
                                  <p:stCondLst>
                                    <p:cond delay="0"/>
                                  </p:stCondLst>
                                  <p:childTnLst>
                                    <p:set>
                                      <p:cBhvr>
                                        <p:cTn id="152" dur="1" fill="hold">
                                          <p:stCondLst>
                                            <p:cond delay="0"/>
                                          </p:stCondLst>
                                        </p:cTn>
                                        <p:tgtEl>
                                          <p:spTgt spid="53"/>
                                        </p:tgtEl>
                                        <p:attrNameLst>
                                          <p:attrName>style.visibility</p:attrName>
                                        </p:attrNameLst>
                                      </p:cBhvr>
                                      <p:to>
                                        <p:strVal val="visible"/>
                                      </p:to>
                                    </p:set>
                                    <p:anim calcmode="lin" valueType="num">
                                      <p:cBhvr additive="base">
                                        <p:cTn id="153" dur="500" fill="hold"/>
                                        <p:tgtEl>
                                          <p:spTgt spid="53"/>
                                        </p:tgtEl>
                                        <p:attrNameLst>
                                          <p:attrName>ppt_x</p:attrName>
                                        </p:attrNameLst>
                                      </p:cBhvr>
                                      <p:tavLst>
                                        <p:tav tm="0">
                                          <p:val>
                                            <p:strVal val="#ppt_x"/>
                                          </p:val>
                                        </p:tav>
                                        <p:tav tm="100000">
                                          <p:val>
                                            <p:strVal val="#ppt_x"/>
                                          </p:val>
                                        </p:tav>
                                      </p:tavLst>
                                    </p:anim>
                                    <p:anim calcmode="lin" valueType="num">
                                      <p:cBhvr additive="base">
                                        <p:cTn id="154" dur="500" fill="hold"/>
                                        <p:tgtEl>
                                          <p:spTgt spid="53"/>
                                        </p:tgtEl>
                                        <p:attrNameLst>
                                          <p:attrName>ppt_y</p:attrName>
                                        </p:attrNameLst>
                                      </p:cBhvr>
                                      <p:tavLst>
                                        <p:tav tm="0">
                                          <p:val>
                                            <p:strVal val="1+#ppt_h/2"/>
                                          </p:val>
                                        </p:tav>
                                        <p:tav tm="100000">
                                          <p:val>
                                            <p:strVal val="#ppt_y"/>
                                          </p:val>
                                        </p:tav>
                                      </p:tavLst>
                                    </p:anim>
                                  </p:childTnLst>
                                </p:cTn>
                              </p:par>
                              <p:par>
                                <p:cTn id="155" presetID="2" presetClass="entr" presetSubtype="4" fill="hold" nodeType="withEffect">
                                  <p:stCondLst>
                                    <p:cond delay="0"/>
                                  </p:stCondLst>
                                  <p:childTnLst>
                                    <p:set>
                                      <p:cBhvr>
                                        <p:cTn id="156" dur="1" fill="hold">
                                          <p:stCondLst>
                                            <p:cond delay="0"/>
                                          </p:stCondLst>
                                        </p:cTn>
                                        <p:tgtEl>
                                          <p:spTgt spid="55"/>
                                        </p:tgtEl>
                                        <p:attrNameLst>
                                          <p:attrName>style.visibility</p:attrName>
                                        </p:attrNameLst>
                                      </p:cBhvr>
                                      <p:to>
                                        <p:strVal val="visible"/>
                                      </p:to>
                                    </p:set>
                                    <p:anim calcmode="lin" valueType="num">
                                      <p:cBhvr additive="base">
                                        <p:cTn id="157" dur="500" fill="hold"/>
                                        <p:tgtEl>
                                          <p:spTgt spid="55"/>
                                        </p:tgtEl>
                                        <p:attrNameLst>
                                          <p:attrName>ppt_x</p:attrName>
                                        </p:attrNameLst>
                                      </p:cBhvr>
                                      <p:tavLst>
                                        <p:tav tm="0">
                                          <p:val>
                                            <p:strVal val="#ppt_x"/>
                                          </p:val>
                                        </p:tav>
                                        <p:tav tm="100000">
                                          <p:val>
                                            <p:strVal val="#ppt_x"/>
                                          </p:val>
                                        </p:tav>
                                      </p:tavLst>
                                    </p:anim>
                                    <p:anim calcmode="lin" valueType="num">
                                      <p:cBhvr additive="base">
                                        <p:cTn id="15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2" fill="hold" nodeType="clickEffect">
                                  <p:stCondLst>
                                    <p:cond delay="0"/>
                                  </p:stCondLst>
                                  <p:childTnLst>
                                    <p:set>
                                      <p:cBhvr>
                                        <p:cTn id="162" dur="1" fill="hold">
                                          <p:stCondLst>
                                            <p:cond delay="0"/>
                                          </p:stCondLst>
                                        </p:cTn>
                                        <p:tgtEl>
                                          <p:spTgt spid="50"/>
                                        </p:tgtEl>
                                        <p:attrNameLst>
                                          <p:attrName>style.visibility</p:attrName>
                                        </p:attrNameLst>
                                      </p:cBhvr>
                                      <p:to>
                                        <p:strVal val="visible"/>
                                      </p:to>
                                    </p:set>
                                    <p:anim calcmode="lin" valueType="num">
                                      <p:cBhvr additive="base">
                                        <p:cTn id="163" dur="500" fill="hold"/>
                                        <p:tgtEl>
                                          <p:spTgt spid="50"/>
                                        </p:tgtEl>
                                        <p:attrNameLst>
                                          <p:attrName>ppt_x</p:attrName>
                                        </p:attrNameLst>
                                      </p:cBhvr>
                                      <p:tavLst>
                                        <p:tav tm="0">
                                          <p:val>
                                            <p:strVal val="1+#ppt_w/2"/>
                                          </p:val>
                                        </p:tav>
                                        <p:tav tm="100000">
                                          <p:val>
                                            <p:strVal val="#ppt_x"/>
                                          </p:val>
                                        </p:tav>
                                      </p:tavLst>
                                    </p:anim>
                                    <p:anim calcmode="lin" valueType="num">
                                      <p:cBhvr additive="base">
                                        <p:cTn id="164"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nodeType="clickEffect">
                                  <p:stCondLst>
                                    <p:cond delay="0"/>
                                  </p:stCondLst>
                                  <p:childTnLst>
                                    <p:set>
                                      <p:cBhvr>
                                        <p:cTn id="168" dur="1" fill="hold">
                                          <p:stCondLst>
                                            <p:cond delay="0"/>
                                          </p:stCondLst>
                                        </p:cTn>
                                        <p:tgtEl>
                                          <p:spTgt spid="42"/>
                                        </p:tgtEl>
                                        <p:attrNameLst>
                                          <p:attrName>style.visibility</p:attrName>
                                        </p:attrNameLst>
                                      </p:cBhvr>
                                      <p:to>
                                        <p:strVal val="visible"/>
                                      </p:to>
                                    </p:set>
                                    <p:anim calcmode="lin" valueType="num">
                                      <p:cBhvr additive="base">
                                        <p:cTn id="169" dur="500" fill="hold"/>
                                        <p:tgtEl>
                                          <p:spTgt spid="42"/>
                                        </p:tgtEl>
                                        <p:attrNameLst>
                                          <p:attrName>ppt_x</p:attrName>
                                        </p:attrNameLst>
                                      </p:cBhvr>
                                      <p:tavLst>
                                        <p:tav tm="0">
                                          <p:val>
                                            <p:strVal val="#ppt_x"/>
                                          </p:val>
                                        </p:tav>
                                        <p:tav tm="100000">
                                          <p:val>
                                            <p:strVal val="#ppt_x"/>
                                          </p:val>
                                        </p:tav>
                                      </p:tavLst>
                                    </p:anim>
                                    <p:anim calcmode="lin" valueType="num">
                                      <p:cBhvr additive="base">
                                        <p:cTn id="17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nodeType="clickEffect">
                                  <p:stCondLst>
                                    <p:cond delay="0"/>
                                  </p:stCondLst>
                                  <p:childTnLst>
                                    <p:set>
                                      <p:cBhvr>
                                        <p:cTn id="174" dur="1" fill="hold">
                                          <p:stCondLst>
                                            <p:cond delay="0"/>
                                          </p:stCondLst>
                                        </p:cTn>
                                        <p:tgtEl>
                                          <p:spTgt spid="40"/>
                                        </p:tgtEl>
                                        <p:attrNameLst>
                                          <p:attrName>style.visibility</p:attrName>
                                        </p:attrNameLst>
                                      </p:cBhvr>
                                      <p:to>
                                        <p:strVal val="visible"/>
                                      </p:to>
                                    </p:set>
                                    <p:anim calcmode="lin" valueType="num">
                                      <p:cBhvr additive="base">
                                        <p:cTn id="175" dur="500" fill="hold"/>
                                        <p:tgtEl>
                                          <p:spTgt spid="40"/>
                                        </p:tgtEl>
                                        <p:attrNameLst>
                                          <p:attrName>ppt_x</p:attrName>
                                        </p:attrNameLst>
                                      </p:cBhvr>
                                      <p:tavLst>
                                        <p:tav tm="0">
                                          <p:val>
                                            <p:strVal val="#ppt_x"/>
                                          </p:val>
                                        </p:tav>
                                        <p:tav tm="100000">
                                          <p:val>
                                            <p:strVal val="#ppt_x"/>
                                          </p:val>
                                        </p:tav>
                                      </p:tavLst>
                                    </p:anim>
                                    <p:anim calcmode="lin" valueType="num">
                                      <p:cBhvr additive="base">
                                        <p:cTn id="17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0"/>
            <a:ext cx="9144000" cy="1708160"/>
          </a:xfrm>
          <a:prstGeom prst="rect">
            <a:avLst/>
          </a:prstGeom>
          <a:noFill/>
        </p:spPr>
        <p:txBody>
          <a:bodyPr wrap="square" rtlCol="0">
            <a:spAutoFit/>
          </a:bodyPr>
          <a:lstStyle/>
          <a:p>
            <a:pPr algn="just"/>
            <a:r>
              <a:rPr lang="en-US" sz="2100" dirty="0" smtClean="0"/>
              <a:t>To create a service, you create a Java class that extends the Service base class or one of its existing subclasses. The Service base class defines various callback methods and the most important are given below. You don't need to implement all the callbacks methods. However, it's important that you understand each one and implement those that ensure your app behaves the way users expect.</a:t>
            </a:r>
            <a:endParaRPr lang="en-US" sz="2100" dirty="0"/>
          </a:p>
        </p:txBody>
      </p:sp>
      <p:sp>
        <p:nvSpPr>
          <p:cNvPr id="3" name="Rectangle 2"/>
          <p:cNvSpPr/>
          <p:nvPr/>
        </p:nvSpPr>
        <p:spPr>
          <a:xfrm>
            <a:off x="2209800" y="0"/>
            <a:ext cx="3751155" cy="707886"/>
          </a:xfrm>
          <a:prstGeom prst="rect">
            <a:avLst/>
          </a:prstGeom>
          <a:noFill/>
        </p:spPr>
        <p:txBody>
          <a:bodyPr wrap="none" lIns="91440" tIns="45720" rIns="91440" bIns="45720">
            <a:spAutoFit/>
          </a:bodyPr>
          <a:lstStyle/>
          <a:p>
            <a:pPr algn="ctr"/>
            <a:r>
              <a:rPr lang="en-US" sz="40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002060"/>
                </a:solidFill>
                <a:effectLst>
                  <a:outerShdw blurRad="50800" dist="40000" dir="5400000" algn="tl" rotWithShape="0">
                    <a:srgbClr val="000000">
                      <a:shade val="5000"/>
                      <a:satMod val="120000"/>
                      <a:alpha val="33000"/>
                    </a:srgbClr>
                  </a:outerShdw>
                </a:effectLst>
              </a:rPr>
              <a:t>Android Services</a:t>
            </a:r>
            <a:endParaRPr lang="en-US" sz="40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002060"/>
              </a:solidFill>
              <a:effectLst>
                <a:outerShdw blurRad="50800" dist="40000" dir="5400000" algn="tl" rotWithShape="0">
                  <a:srgbClr val="000000">
                    <a:shade val="5000"/>
                    <a:satMod val="120000"/>
                    <a:alpha val="33000"/>
                  </a:srgbClr>
                </a:outerShdw>
              </a:effectLst>
            </a:endParaRPr>
          </a:p>
        </p:txBody>
      </p:sp>
      <p:graphicFrame>
        <p:nvGraphicFramePr>
          <p:cNvPr id="4" name="Table 3"/>
          <p:cNvGraphicFramePr>
            <a:graphicFrameLocks noGrp="1"/>
          </p:cNvGraphicFramePr>
          <p:nvPr/>
        </p:nvGraphicFramePr>
        <p:xfrm>
          <a:off x="228600" y="2514600"/>
          <a:ext cx="8686800" cy="4221480"/>
        </p:xfrm>
        <a:graphic>
          <a:graphicData uri="http://schemas.openxmlformats.org/drawingml/2006/table">
            <a:tbl>
              <a:tblPr firstRow="1" bandRow="1">
                <a:tableStyleId>{5C22544A-7EE6-4342-B048-85BDC9FD1C3A}</a:tableStyleId>
              </a:tblPr>
              <a:tblGrid>
                <a:gridCol w="914400"/>
                <a:gridCol w="7772400"/>
              </a:tblGrid>
              <a:tr h="418181">
                <a:tc>
                  <a:txBody>
                    <a:bodyPr/>
                    <a:lstStyle/>
                    <a:p>
                      <a:pPr algn="ctr"/>
                      <a:r>
                        <a:rPr lang="en-US" dirty="0" err="1" smtClean="0">
                          <a:solidFill>
                            <a:schemeClr val="tx1"/>
                          </a:solidFill>
                        </a:rPr>
                        <a:t>S.No</a:t>
                      </a:r>
                      <a:endParaRPr lang="en-US" dirty="0">
                        <a:solidFill>
                          <a:schemeClr val="tx1"/>
                        </a:solidFill>
                      </a:endParaRPr>
                    </a:p>
                  </a:txBody>
                  <a:tcPr/>
                </a:tc>
                <a:tc>
                  <a:txBody>
                    <a:bodyPr/>
                    <a:lstStyle/>
                    <a:p>
                      <a:pPr algn="ctr"/>
                      <a:r>
                        <a:rPr lang="en-US" dirty="0" smtClean="0">
                          <a:solidFill>
                            <a:schemeClr val="tx1"/>
                          </a:solidFill>
                        </a:rPr>
                        <a:t>Callback</a:t>
                      </a:r>
                      <a:r>
                        <a:rPr lang="en-US" baseline="0" dirty="0" smtClean="0">
                          <a:solidFill>
                            <a:schemeClr val="tx1"/>
                          </a:solidFill>
                        </a:rPr>
                        <a:t> &amp; Description</a:t>
                      </a:r>
                      <a:endParaRPr lang="en-US" dirty="0">
                        <a:solidFill>
                          <a:schemeClr val="tx1"/>
                        </a:solidFill>
                      </a:endParaRPr>
                    </a:p>
                  </a:txBody>
                  <a:tcPr/>
                </a:tc>
              </a:tr>
              <a:tr h="1791619">
                <a:tc>
                  <a:txBody>
                    <a:bodyPr/>
                    <a:lstStyle/>
                    <a:p>
                      <a:r>
                        <a:rPr lang="en-US" dirty="0" smtClean="0"/>
                        <a:t>1</a:t>
                      </a:r>
                      <a:endParaRPr lang="en-US" dirty="0"/>
                    </a:p>
                  </a:txBody>
                  <a:tcPr/>
                </a:tc>
                <a:tc>
                  <a:txBody>
                    <a:bodyPr/>
                    <a:lstStyle/>
                    <a:p>
                      <a:endParaRPr lang="en-US" dirty="0"/>
                    </a:p>
                  </a:txBody>
                  <a:tcPr/>
                </a:tc>
              </a:tr>
              <a:tr h="1202987">
                <a:tc>
                  <a:txBody>
                    <a:bodyPr/>
                    <a:lstStyle/>
                    <a:p>
                      <a:r>
                        <a:rPr lang="en-US" dirty="0" smtClean="0"/>
                        <a:t>2</a:t>
                      </a:r>
                      <a:endParaRPr lang="en-US" dirty="0"/>
                    </a:p>
                  </a:txBody>
                  <a:tcPr/>
                </a:tc>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a:txBody>
                  <a:tcPr/>
                </a:tc>
              </a:tr>
            </a:tbl>
          </a:graphicData>
        </a:graphic>
      </p:graphicFrame>
      <p:sp>
        <p:nvSpPr>
          <p:cNvPr id="7" name="TextBox 6"/>
          <p:cNvSpPr txBox="1"/>
          <p:nvPr/>
        </p:nvSpPr>
        <p:spPr>
          <a:xfrm>
            <a:off x="1219200" y="2971800"/>
            <a:ext cx="7620000" cy="1569660"/>
          </a:xfrm>
          <a:prstGeom prst="rect">
            <a:avLst/>
          </a:prstGeom>
          <a:noFill/>
        </p:spPr>
        <p:txBody>
          <a:bodyPr wrap="square" rtlCol="0">
            <a:spAutoFit/>
          </a:bodyPr>
          <a:lstStyle/>
          <a:p>
            <a:r>
              <a:rPr lang="en-US" sz="2400" b="1" dirty="0" err="1" smtClean="0">
                <a:solidFill>
                  <a:srgbClr val="7030A0"/>
                </a:solidFill>
              </a:rPr>
              <a:t>onStartCommand</a:t>
            </a:r>
            <a:r>
              <a:rPr lang="en-US" sz="2400" b="1" dirty="0" smtClean="0">
                <a:solidFill>
                  <a:srgbClr val="7030A0"/>
                </a:solidFill>
              </a:rPr>
              <a:t>()</a:t>
            </a:r>
          </a:p>
          <a:p>
            <a:pPr algn="just">
              <a:buFont typeface="Wingdings" pitchFamily="2" charset="2"/>
              <a:buChar char="Ø"/>
            </a:pPr>
            <a:r>
              <a:rPr lang="en-US" dirty="0" smtClean="0"/>
              <a:t>The system calls this method when another component, such as an activity, requests that the service be started, by calling </a:t>
            </a:r>
            <a:r>
              <a:rPr lang="en-US" dirty="0" err="1" smtClean="0"/>
              <a:t>startService</a:t>
            </a:r>
            <a:r>
              <a:rPr lang="en-US" dirty="0" smtClean="0"/>
              <a:t>(). If you implement this method, it is your responsibility to stop the service when its work is done, by calling </a:t>
            </a:r>
            <a:r>
              <a:rPr lang="en-US" dirty="0" err="1" smtClean="0"/>
              <a:t>stopSelf</a:t>
            </a:r>
            <a:r>
              <a:rPr lang="en-US" dirty="0" smtClean="0"/>
              <a:t>() or </a:t>
            </a:r>
            <a:r>
              <a:rPr lang="en-US" dirty="0" err="1" smtClean="0"/>
              <a:t>stopService</a:t>
            </a:r>
            <a:r>
              <a:rPr lang="en-US" dirty="0" smtClean="0"/>
              <a:t>() methods.</a:t>
            </a:r>
            <a:endParaRPr lang="en-US" dirty="0"/>
          </a:p>
        </p:txBody>
      </p:sp>
      <p:sp>
        <p:nvSpPr>
          <p:cNvPr id="8" name="TextBox 7"/>
          <p:cNvSpPr txBox="1"/>
          <p:nvPr/>
        </p:nvSpPr>
        <p:spPr>
          <a:xfrm>
            <a:off x="1219200" y="4876800"/>
            <a:ext cx="7620000" cy="1846659"/>
          </a:xfrm>
          <a:prstGeom prst="rect">
            <a:avLst/>
          </a:prstGeom>
          <a:noFill/>
        </p:spPr>
        <p:txBody>
          <a:bodyPr wrap="square" rtlCol="0">
            <a:spAutoFit/>
          </a:bodyPr>
          <a:lstStyle/>
          <a:p>
            <a:r>
              <a:rPr lang="en-US" sz="2400" b="1" dirty="0" err="1" smtClean="0">
                <a:solidFill>
                  <a:srgbClr val="7030A0"/>
                </a:solidFill>
              </a:rPr>
              <a:t>onBind</a:t>
            </a:r>
            <a:r>
              <a:rPr lang="en-US" sz="2400" b="1" dirty="0" smtClean="0">
                <a:solidFill>
                  <a:srgbClr val="7030A0"/>
                </a:solidFill>
              </a:rPr>
              <a:t>()</a:t>
            </a:r>
          </a:p>
          <a:p>
            <a:pPr algn="just">
              <a:buFont typeface="Wingdings" pitchFamily="2" charset="2"/>
              <a:buChar char="Ø"/>
            </a:pPr>
            <a:r>
              <a:rPr lang="en-US" dirty="0" smtClean="0"/>
              <a:t>The system calls this method when another component wants to bind with the service by calling </a:t>
            </a:r>
            <a:r>
              <a:rPr lang="en-US" dirty="0" err="1" smtClean="0"/>
              <a:t>bindService</a:t>
            </a:r>
            <a:r>
              <a:rPr lang="en-US" dirty="0" smtClean="0"/>
              <a:t>(). If you implement this method, you must provide an interface that clients use to communicate with the service, by returning an </a:t>
            </a:r>
            <a:r>
              <a:rPr lang="en-US" dirty="0" err="1" smtClean="0"/>
              <a:t>IBinder</a:t>
            </a:r>
            <a:r>
              <a:rPr lang="en-US" dirty="0" smtClean="0"/>
              <a:t> object. You must always implement this method, but if you don't want to allow binding, then you should return null.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09800" y="0"/>
            <a:ext cx="3751155" cy="707886"/>
          </a:xfrm>
          <a:prstGeom prst="rect">
            <a:avLst/>
          </a:prstGeom>
          <a:noFill/>
        </p:spPr>
        <p:txBody>
          <a:bodyPr wrap="none" lIns="91440" tIns="45720" rIns="91440" bIns="45720">
            <a:spAutoFit/>
          </a:bodyPr>
          <a:lstStyle/>
          <a:p>
            <a:pPr algn="ctr"/>
            <a:r>
              <a:rPr lang="en-US" sz="40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002060"/>
                </a:solidFill>
                <a:effectLst>
                  <a:outerShdw blurRad="50800" dist="40000" dir="5400000" algn="tl" rotWithShape="0">
                    <a:srgbClr val="000000">
                      <a:shade val="5000"/>
                      <a:satMod val="120000"/>
                      <a:alpha val="33000"/>
                    </a:srgbClr>
                  </a:outerShdw>
                </a:effectLst>
              </a:rPr>
              <a:t>Android Services</a:t>
            </a:r>
            <a:endParaRPr lang="en-US" sz="40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002060"/>
              </a:solidFill>
              <a:effectLst>
                <a:outerShdw blurRad="50800" dist="40000" dir="5400000" algn="tl" rotWithShape="0">
                  <a:srgbClr val="000000">
                    <a:shade val="5000"/>
                    <a:satMod val="120000"/>
                    <a:alpha val="33000"/>
                  </a:srgbClr>
                </a:outerShdw>
              </a:effectLst>
            </a:endParaRPr>
          </a:p>
        </p:txBody>
      </p:sp>
      <p:graphicFrame>
        <p:nvGraphicFramePr>
          <p:cNvPr id="4" name="Table 3"/>
          <p:cNvGraphicFramePr>
            <a:graphicFrameLocks noGrp="1"/>
          </p:cNvGraphicFramePr>
          <p:nvPr/>
        </p:nvGraphicFramePr>
        <p:xfrm>
          <a:off x="152400" y="762001"/>
          <a:ext cx="8686800" cy="6013839"/>
        </p:xfrm>
        <a:graphic>
          <a:graphicData uri="http://schemas.openxmlformats.org/drawingml/2006/table">
            <a:tbl>
              <a:tblPr firstRow="1" bandRow="1">
                <a:tableStyleId>{5C22544A-7EE6-4342-B048-85BDC9FD1C3A}</a:tableStyleId>
              </a:tblPr>
              <a:tblGrid>
                <a:gridCol w="914400"/>
                <a:gridCol w="7772400"/>
              </a:tblGrid>
              <a:tr h="307865">
                <a:tc>
                  <a:txBody>
                    <a:bodyPr/>
                    <a:lstStyle/>
                    <a:p>
                      <a:pPr algn="ctr"/>
                      <a:r>
                        <a:rPr lang="en-US" dirty="0" err="1" smtClean="0">
                          <a:solidFill>
                            <a:schemeClr val="tx1"/>
                          </a:solidFill>
                        </a:rPr>
                        <a:t>S.No</a:t>
                      </a:r>
                      <a:endParaRPr lang="en-US" dirty="0">
                        <a:solidFill>
                          <a:schemeClr val="tx1"/>
                        </a:solidFill>
                      </a:endParaRPr>
                    </a:p>
                  </a:txBody>
                  <a:tcPr/>
                </a:tc>
                <a:tc>
                  <a:txBody>
                    <a:bodyPr/>
                    <a:lstStyle/>
                    <a:p>
                      <a:pPr algn="ctr"/>
                      <a:r>
                        <a:rPr lang="en-US" dirty="0" smtClean="0">
                          <a:solidFill>
                            <a:schemeClr val="tx1"/>
                          </a:solidFill>
                        </a:rPr>
                        <a:t>Callback</a:t>
                      </a:r>
                      <a:r>
                        <a:rPr lang="en-US" baseline="0" dirty="0" smtClean="0">
                          <a:solidFill>
                            <a:schemeClr val="tx1"/>
                          </a:solidFill>
                        </a:rPr>
                        <a:t> &amp; Description</a:t>
                      </a:r>
                      <a:endParaRPr lang="en-US" dirty="0">
                        <a:solidFill>
                          <a:schemeClr val="tx1"/>
                        </a:solidFill>
                      </a:endParaRPr>
                    </a:p>
                  </a:txBody>
                  <a:tcPr/>
                </a:tc>
              </a:tr>
              <a:tr h="1039044">
                <a:tc>
                  <a:txBody>
                    <a:bodyPr/>
                    <a:lstStyle/>
                    <a:p>
                      <a:r>
                        <a:rPr lang="en-US" dirty="0" smtClean="0"/>
                        <a:t>3</a:t>
                      </a:r>
                      <a:endParaRPr lang="en-US" dirty="0"/>
                    </a:p>
                  </a:txBody>
                  <a:tcPr/>
                </a:tc>
                <a:tc>
                  <a:txBody>
                    <a:bodyPr/>
                    <a:lstStyle/>
                    <a:p>
                      <a:endParaRPr lang="en-US" dirty="0"/>
                    </a:p>
                  </a:txBody>
                  <a:tcPr/>
                </a:tc>
              </a:tr>
              <a:tr h="1536345">
                <a:tc>
                  <a:txBody>
                    <a:bodyPr/>
                    <a:lstStyle/>
                    <a:p>
                      <a:r>
                        <a:rPr lang="en-US" dirty="0" smtClean="0"/>
                        <a:t>4</a:t>
                      </a:r>
                      <a:endParaRPr lang="en-US" dirty="0"/>
                    </a:p>
                  </a:txBody>
                  <a:tcPr/>
                </a:tc>
                <a:tc>
                  <a:txBody>
                    <a:bodyPr/>
                    <a:lstStyle/>
                    <a:p>
                      <a:endParaRPr lang="en-US" dirty="0" smtClean="0"/>
                    </a:p>
                    <a:p>
                      <a:endParaRPr lang="en-US" dirty="0" smtClean="0"/>
                    </a:p>
                    <a:p>
                      <a:endParaRPr lang="en-US" dirty="0" smtClean="0"/>
                    </a:p>
                    <a:p>
                      <a:endParaRPr lang="en-US" dirty="0" smtClean="0"/>
                    </a:p>
                  </a:txBody>
                  <a:tcPr/>
                </a:tc>
              </a:tr>
              <a:tr h="1536345">
                <a:tc>
                  <a:txBody>
                    <a:bodyPr/>
                    <a:lstStyle/>
                    <a:p>
                      <a:r>
                        <a:rPr lang="en-US" dirty="0" smtClean="0"/>
                        <a:t>5</a:t>
                      </a:r>
                      <a:endParaRPr lang="en-US" dirty="0"/>
                    </a:p>
                  </a:txBody>
                  <a:tcPr/>
                </a:tc>
                <a:tc>
                  <a:txBody>
                    <a:bodyPr/>
                    <a:lstStyle/>
                    <a:p>
                      <a:endParaRPr lang="en-US" dirty="0" smtClean="0"/>
                    </a:p>
                  </a:txBody>
                  <a:tcPr/>
                </a:tc>
              </a:tr>
              <a:tr h="1536345">
                <a:tc>
                  <a:txBody>
                    <a:bodyPr/>
                    <a:lstStyle/>
                    <a:p>
                      <a:r>
                        <a:rPr lang="en-US" dirty="0" smtClean="0"/>
                        <a:t>6</a:t>
                      </a:r>
                      <a:endParaRPr lang="en-US" dirty="0"/>
                    </a:p>
                  </a:txBody>
                  <a:tcPr/>
                </a:tc>
                <a:tc>
                  <a:txBody>
                    <a:bodyPr/>
                    <a:lstStyle/>
                    <a:p>
                      <a:endParaRPr lang="en-US" dirty="0" smtClean="0"/>
                    </a:p>
                  </a:txBody>
                  <a:tcPr/>
                </a:tc>
              </a:tr>
            </a:tbl>
          </a:graphicData>
        </a:graphic>
      </p:graphicFrame>
      <p:sp>
        <p:nvSpPr>
          <p:cNvPr id="9" name="TextBox 8"/>
          <p:cNvSpPr txBox="1"/>
          <p:nvPr/>
        </p:nvSpPr>
        <p:spPr>
          <a:xfrm>
            <a:off x="1143000" y="1219200"/>
            <a:ext cx="7620000" cy="1015663"/>
          </a:xfrm>
          <a:prstGeom prst="rect">
            <a:avLst/>
          </a:prstGeom>
          <a:noFill/>
        </p:spPr>
        <p:txBody>
          <a:bodyPr wrap="square" rtlCol="0">
            <a:spAutoFit/>
          </a:bodyPr>
          <a:lstStyle/>
          <a:p>
            <a:r>
              <a:rPr lang="en-US" sz="2400" b="1" dirty="0" err="1" smtClean="0">
                <a:solidFill>
                  <a:srgbClr val="7030A0"/>
                </a:solidFill>
              </a:rPr>
              <a:t>onUnbind</a:t>
            </a:r>
            <a:r>
              <a:rPr lang="en-US" sz="2400" b="1" dirty="0" smtClean="0">
                <a:solidFill>
                  <a:srgbClr val="7030A0"/>
                </a:solidFill>
              </a:rPr>
              <a:t>()</a:t>
            </a:r>
          </a:p>
          <a:p>
            <a:pPr algn="just">
              <a:buFont typeface="Wingdings" pitchFamily="2" charset="2"/>
              <a:buChar char="Ø"/>
            </a:pPr>
            <a:r>
              <a:rPr lang="en-US" dirty="0" smtClean="0"/>
              <a:t>The system calls this method when all clients have disconnected from a particular interface published by the service.</a:t>
            </a:r>
            <a:endParaRPr lang="en-US" dirty="0"/>
          </a:p>
        </p:txBody>
      </p:sp>
      <p:sp>
        <p:nvSpPr>
          <p:cNvPr id="10" name="TextBox 9"/>
          <p:cNvSpPr txBox="1"/>
          <p:nvPr/>
        </p:nvSpPr>
        <p:spPr>
          <a:xfrm>
            <a:off x="1143000" y="2286000"/>
            <a:ext cx="7696200" cy="1292662"/>
          </a:xfrm>
          <a:prstGeom prst="rect">
            <a:avLst/>
          </a:prstGeom>
          <a:noFill/>
        </p:spPr>
        <p:txBody>
          <a:bodyPr wrap="square" rtlCol="0">
            <a:spAutoFit/>
          </a:bodyPr>
          <a:lstStyle/>
          <a:p>
            <a:r>
              <a:rPr lang="en-US" sz="2400" b="1" dirty="0" err="1" smtClean="0">
                <a:solidFill>
                  <a:srgbClr val="7030A0"/>
                </a:solidFill>
              </a:rPr>
              <a:t>onRebind</a:t>
            </a:r>
            <a:r>
              <a:rPr lang="en-US" sz="2400" b="1" dirty="0" smtClean="0">
                <a:solidFill>
                  <a:srgbClr val="7030A0"/>
                </a:solidFill>
              </a:rPr>
              <a:t>()</a:t>
            </a:r>
          </a:p>
          <a:p>
            <a:pPr algn="just">
              <a:buFont typeface="Wingdings" pitchFamily="2" charset="2"/>
              <a:buChar char="Ø"/>
            </a:pPr>
            <a:r>
              <a:rPr lang="en-US" dirty="0" smtClean="0"/>
              <a:t>The system calls this method when new clients have connected to the service, after it had previously been notified that all had disconnected in its </a:t>
            </a:r>
            <a:r>
              <a:rPr lang="en-US" dirty="0" err="1" smtClean="0"/>
              <a:t>onUnbind</a:t>
            </a:r>
            <a:r>
              <a:rPr lang="en-US" dirty="0" smtClean="0"/>
              <a:t>(Intent).</a:t>
            </a:r>
            <a:endParaRPr lang="en-US" dirty="0"/>
          </a:p>
        </p:txBody>
      </p:sp>
      <p:sp>
        <p:nvSpPr>
          <p:cNvPr id="11" name="TextBox 10"/>
          <p:cNvSpPr txBox="1"/>
          <p:nvPr/>
        </p:nvSpPr>
        <p:spPr>
          <a:xfrm>
            <a:off x="1219200" y="3886200"/>
            <a:ext cx="7620000" cy="1292662"/>
          </a:xfrm>
          <a:prstGeom prst="rect">
            <a:avLst/>
          </a:prstGeom>
          <a:noFill/>
        </p:spPr>
        <p:txBody>
          <a:bodyPr wrap="square" rtlCol="0">
            <a:spAutoFit/>
          </a:bodyPr>
          <a:lstStyle/>
          <a:p>
            <a:r>
              <a:rPr lang="en-US" sz="2400" b="1" dirty="0" err="1" smtClean="0">
                <a:solidFill>
                  <a:srgbClr val="7030A0"/>
                </a:solidFill>
              </a:rPr>
              <a:t>onCreate()</a:t>
            </a:r>
          </a:p>
          <a:p>
            <a:pPr algn="just">
              <a:buFont typeface="Wingdings" pitchFamily="2" charset="2"/>
              <a:buChar char="Ø"/>
            </a:pPr>
            <a:r>
              <a:rPr lang="en-US" dirty="0" smtClean="0"/>
              <a:t>The system calls this method when the service is first created using </a:t>
            </a:r>
            <a:r>
              <a:rPr lang="en-US" dirty="0" err="1" smtClean="0"/>
              <a:t>onStartCommand</a:t>
            </a:r>
            <a:r>
              <a:rPr lang="en-US" dirty="0" smtClean="0"/>
              <a:t>() or </a:t>
            </a:r>
            <a:r>
              <a:rPr lang="en-US" dirty="0" err="1" smtClean="0"/>
              <a:t>onBind</a:t>
            </a:r>
            <a:r>
              <a:rPr lang="en-US" dirty="0" smtClean="0"/>
              <a:t>(). This call is required to perform one-time set-up.</a:t>
            </a:r>
            <a:endParaRPr lang="en-US" dirty="0"/>
          </a:p>
        </p:txBody>
      </p:sp>
      <p:sp>
        <p:nvSpPr>
          <p:cNvPr id="12" name="TextBox 11"/>
          <p:cNvSpPr txBox="1"/>
          <p:nvPr/>
        </p:nvSpPr>
        <p:spPr>
          <a:xfrm>
            <a:off x="1219200" y="5410200"/>
            <a:ext cx="7543800" cy="1292662"/>
          </a:xfrm>
          <a:prstGeom prst="rect">
            <a:avLst/>
          </a:prstGeom>
          <a:noFill/>
        </p:spPr>
        <p:txBody>
          <a:bodyPr wrap="square" rtlCol="0">
            <a:spAutoFit/>
          </a:bodyPr>
          <a:lstStyle/>
          <a:p>
            <a:r>
              <a:rPr lang="en-US" sz="2400" b="1" dirty="0" err="1" smtClean="0">
                <a:solidFill>
                  <a:srgbClr val="7030A0"/>
                </a:solidFill>
              </a:rPr>
              <a:t>onDestroy()</a:t>
            </a:r>
          </a:p>
          <a:p>
            <a:pPr algn="just">
              <a:buFont typeface="Wingdings" pitchFamily="2" charset="2"/>
              <a:buChar char="Ø"/>
            </a:pPr>
            <a:r>
              <a:rPr lang="en-US" dirty="0" smtClean="0"/>
              <a:t>The system calls this method when the service is no longer used and is being destroyed. Your service should implement this to clean up any resources such as threads, registered listeners, receivers, etc.</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2000" fill="hold"/>
                                        <p:tgtEl>
                                          <p:spTgt spid="4"/>
                                        </p:tgtEl>
                                        <p:attrNameLst>
                                          <p:attrName>ppt_x</p:attrName>
                                        </p:attrNameLst>
                                      </p:cBhvr>
                                      <p:tavLst>
                                        <p:tav tm="0">
                                          <p:val>
                                            <p:strVal val="1+#ppt_w/2"/>
                                          </p:val>
                                        </p:tav>
                                        <p:tav tm="100000">
                                          <p:val>
                                            <p:strVal val="#ppt_x"/>
                                          </p:val>
                                        </p:tav>
                                      </p:tavLst>
                                    </p:anim>
                                    <p:anim calcmode="lin" valueType="num">
                                      <p:cBhvr additive="base">
                                        <p:cTn id="14" dur="20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1+#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369332"/>
          </a:xfrm>
          <a:prstGeom prst="rect">
            <a:avLst/>
          </a:prstGeom>
          <a:noFill/>
        </p:spPr>
        <p:txBody>
          <a:bodyPr wrap="square" rtlCol="0">
            <a:spAutoFit/>
          </a:bodyPr>
          <a:lstStyle/>
          <a:p>
            <a:pPr>
              <a:buFont typeface="Wingdings" pitchFamily="2" charset="2"/>
              <a:buChar char="Ø"/>
            </a:pPr>
            <a:r>
              <a:rPr lang="en-US" b="1" dirty="0" smtClean="0"/>
              <a:t>The following skeleton service demonstrates each of the life cycle method</a:t>
            </a:r>
            <a:endParaRPr lang="en-US" b="1" dirty="0"/>
          </a:p>
        </p:txBody>
      </p:sp>
      <p:sp>
        <p:nvSpPr>
          <p:cNvPr id="3" name="TextBox 2"/>
          <p:cNvSpPr txBox="1"/>
          <p:nvPr/>
        </p:nvSpPr>
        <p:spPr>
          <a:xfrm>
            <a:off x="457200" y="457200"/>
            <a:ext cx="7772400" cy="1477328"/>
          </a:xfrm>
          <a:prstGeom prst="rect">
            <a:avLst/>
          </a:prstGeom>
          <a:noFill/>
        </p:spPr>
        <p:txBody>
          <a:bodyPr wrap="square" rtlCol="0">
            <a:spAutoFit/>
          </a:bodyPr>
          <a:lstStyle/>
          <a:p>
            <a:r>
              <a:rPr lang="en-US" dirty="0" smtClean="0">
                <a:solidFill>
                  <a:srgbClr val="7030A0"/>
                </a:solidFill>
              </a:rPr>
              <a:t>package </a:t>
            </a:r>
            <a:r>
              <a:rPr lang="en-US" dirty="0" err="1" smtClean="0">
                <a:solidFill>
                  <a:srgbClr val="7030A0"/>
                </a:solidFill>
              </a:rPr>
              <a:t>com.testapp</a:t>
            </a:r>
            <a:r>
              <a:rPr lang="en-US" dirty="0" smtClean="0">
                <a:solidFill>
                  <a:srgbClr val="7030A0"/>
                </a:solidFill>
              </a:rPr>
              <a:t>;</a:t>
            </a:r>
          </a:p>
          <a:p>
            <a:r>
              <a:rPr lang="en-US" dirty="0" smtClean="0">
                <a:solidFill>
                  <a:srgbClr val="7030A0"/>
                </a:solidFill>
              </a:rPr>
              <a:t>import </a:t>
            </a:r>
            <a:r>
              <a:rPr lang="en-US" dirty="0" err="1" smtClean="0">
                <a:solidFill>
                  <a:srgbClr val="7030A0"/>
                </a:solidFill>
              </a:rPr>
              <a:t>android.app.Service</a:t>
            </a:r>
            <a:r>
              <a:rPr lang="en-US" dirty="0" smtClean="0">
                <a:solidFill>
                  <a:srgbClr val="7030A0"/>
                </a:solidFill>
              </a:rPr>
              <a:t>;</a:t>
            </a:r>
          </a:p>
          <a:p>
            <a:r>
              <a:rPr lang="en-US" dirty="0" smtClean="0">
                <a:solidFill>
                  <a:srgbClr val="7030A0"/>
                </a:solidFill>
              </a:rPr>
              <a:t>import </a:t>
            </a:r>
            <a:r>
              <a:rPr lang="en-US" dirty="0" err="1" smtClean="0">
                <a:solidFill>
                  <a:srgbClr val="7030A0"/>
                </a:solidFill>
              </a:rPr>
              <a:t>android.os.IBinder</a:t>
            </a:r>
            <a:r>
              <a:rPr lang="en-US" dirty="0" smtClean="0">
                <a:solidFill>
                  <a:srgbClr val="7030A0"/>
                </a:solidFill>
              </a:rPr>
              <a:t>;</a:t>
            </a:r>
          </a:p>
          <a:p>
            <a:r>
              <a:rPr lang="en-US" dirty="0" smtClean="0">
                <a:solidFill>
                  <a:srgbClr val="7030A0"/>
                </a:solidFill>
              </a:rPr>
              <a:t>import </a:t>
            </a:r>
            <a:r>
              <a:rPr lang="en-US" dirty="0" err="1" smtClean="0">
                <a:solidFill>
                  <a:srgbClr val="7030A0"/>
                </a:solidFill>
              </a:rPr>
              <a:t>android.content.Intent</a:t>
            </a:r>
            <a:r>
              <a:rPr lang="en-US" dirty="0" smtClean="0">
                <a:solidFill>
                  <a:srgbClr val="7030A0"/>
                </a:solidFill>
              </a:rPr>
              <a:t>;</a:t>
            </a:r>
          </a:p>
          <a:p>
            <a:r>
              <a:rPr lang="en-US" dirty="0" smtClean="0">
                <a:solidFill>
                  <a:srgbClr val="7030A0"/>
                </a:solidFill>
              </a:rPr>
              <a:t>import </a:t>
            </a:r>
            <a:r>
              <a:rPr lang="en-US" dirty="0" err="1" smtClean="0">
                <a:solidFill>
                  <a:srgbClr val="7030A0"/>
                </a:solidFill>
              </a:rPr>
              <a:t>android.os.Bundle</a:t>
            </a:r>
            <a:r>
              <a:rPr lang="en-US" dirty="0" smtClean="0">
                <a:solidFill>
                  <a:srgbClr val="7030A0"/>
                </a:solidFill>
              </a:rPr>
              <a:t>;</a:t>
            </a:r>
            <a:endParaRPr lang="en-US" dirty="0"/>
          </a:p>
        </p:txBody>
      </p:sp>
      <p:sp>
        <p:nvSpPr>
          <p:cNvPr id="4" name="TextBox 3"/>
          <p:cNvSpPr txBox="1"/>
          <p:nvPr/>
        </p:nvSpPr>
        <p:spPr>
          <a:xfrm>
            <a:off x="457200" y="1981200"/>
            <a:ext cx="6858000" cy="369332"/>
          </a:xfrm>
          <a:prstGeom prst="rect">
            <a:avLst/>
          </a:prstGeom>
          <a:noFill/>
        </p:spPr>
        <p:txBody>
          <a:bodyPr wrap="square" rtlCol="0">
            <a:spAutoFit/>
          </a:bodyPr>
          <a:lstStyle/>
          <a:p>
            <a:r>
              <a:rPr lang="en-US" dirty="0" smtClean="0"/>
              <a:t>public class </a:t>
            </a:r>
            <a:r>
              <a:rPr lang="en-US" dirty="0" err="1" smtClean="0"/>
              <a:t>HelloService</a:t>
            </a:r>
            <a:r>
              <a:rPr lang="en-US" dirty="0" smtClean="0"/>
              <a:t> extends Service {</a:t>
            </a:r>
            <a:endParaRPr lang="en-US" dirty="0"/>
          </a:p>
        </p:txBody>
      </p:sp>
      <p:sp>
        <p:nvSpPr>
          <p:cNvPr id="5" name="TextBox 4"/>
          <p:cNvSpPr txBox="1"/>
          <p:nvPr/>
        </p:nvSpPr>
        <p:spPr>
          <a:xfrm>
            <a:off x="838200" y="2438400"/>
            <a:ext cx="6019800" cy="646331"/>
          </a:xfrm>
          <a:prstGeom prst="rect">
            <a:avLst/>
          </a:prstGeom>
          <a:noFill/>
        </p:spPr>
        <p:txBody>
          <a:bodyPr wrap="square" rtlCol="0">
            <a:spAutoFit/>
          </a:bodyPr>
          <a:lstStyle/>
          <a:p>
            <a:r>
              <a:rPr lang="en-US" dirty="0" smtClean="0"/>
              <a:t> </a:t>
            </a:r>
            <a:r>
              <a:rPr lang="en-US" dirty="0" smtClean="0">
                <a:solidFill>
                  <a:srgbClr val="C00000"/>
                </a:solidFill>
              </a:rPr>
              <a:t>/** indicates how to behave if the service is killed */</a:t>
            </a:r>
          </a:p>
          <a:p>
            <a:r>
              <a:rPr lang="en-US" dirty="0" smtClean="0">
                <a:solidFill>
                  <a:srgbClr val="C00000"/>
                </a:solidFill>
              </a:rPr>
              <a:t>   </a:t>
            </a:r>
            <a:r>
              <a:rPr lang="en-US" dirty="0" err="1" smtClean="0">
                <a:solidFill>
                  <a:srgbClr val="C00000"/>
                </a:solidFill>
              </a:rPr>
              <a:t>int</a:t>
            </a:r>
            <a:r>
              <a:rPr lang="en-US" dirty="0" smtClean="0">
                <a:solidFill>
                  <a:srgbClr val="C00000"/>
                </a:solidFill>
              </a:rPr>
              <a:t> </a:t>
            </a:r>
            <a:r>
              <a:rPr lang="en-US" dirty="0" err="1" smtClean="0">
                <a:solidFill>
                  <a:srgbClr val="C00000"/>
                </a:solidFill>
              </a:rPr>
              <a:t>mStartMode</a:t>
            </a:r>
            <a:r>
              <a:rPr lang="en-US" dirty="0" smtClean="0">
                <a:solidFill>
                  <a:srgbClr val="C00000"/>
                </a:solidFill>
              </a:rPr>
              <a:t>;</a:t>
            </a:r>
            <a:endParaRPr lang="en-US" dirty="0">
              <a:solidFill>
                <a:srgbClr val="C00000"/>
              </a:solidFill>
            </a:endParaRPr>
          </a:p>
        </p:txBody>
      </p:sp>
      <p:sp>
        <p:nvSpPr>
          <p:cNvPr id="6" name="TextBox 5"/>
          <p:cNvSpPr txBox="1"/>
          <p:nvPr/>
        </p:nvSpPr>
        <p:spPr>
          <a:xfrm>
            <a:off x="838200" y="3200400"/>
            <a:ext cx="5562600" cy="646331"/>
          </a:xfrm>
          <a:prstGeom prst="rect">
            <a:avLst/>
          </a:prstGeom>
          <a:noFill/>
        </p:spPr>
        <p:txBody>
          <a:bodyPr wrap="square" rtlCol="0">
            <a:spAutoFit/>
          </a:bodyPr>
          <a:lstStyle/>
          <a:p>
            <a:r>
              <a:rPr lang="en-US" dirty="0" smtClean="0">
                <a:solidFill>
                  <a:srgbClr val="C00000"/>
                </a:solidFill>
              </a:rPr>
              <a:t>/** interface for clients that bind */</a:t>
            </a:r>
          </a:p>
          <a:p>
            <a:r>
              <a:rPr lang="en-US" dirty="0" smtClean="0">
                <a:solidFill>
                  <a:srgbClr val="C00000"/>
                </a:solidFill>
              </a:rPr>
              <a:t>   </a:t>
            </a:r>
            <a:r>
              <a:rPr lang="en-US" dirty="0" err="1" smtClean="0">
                <a:solidFill>
                  <a:srgbClr val="C00000"/>
                </a:solidFill>
              </a:rPr>
              <a:t>IBinder</a:t>
            </a:r>
            <a:r>
              <a:rPr lang="en-US" dirty="0" smtClean="0">
                <a:solidFill>
                  <a:srgbClr val="C00000"/>
                </a:solidFill>
              </a:rPr>
              <a:t> </a:t>
            </a:r>
            <a:r>
              <a:rPr lang="en-US" dirty="0" err="1" smtClean="0">
                <a:solidFill>
                  <a:srgbClr val="C00000"/>
                </a:solidFill>
              </a:rPr>
              <a:t>mBinder</a:t>
            </a:r>
            <a:r>
              <a:rPr lang="en-US" dirty="0" smtClean="0">
                <a:solidFill>
                  <a:srgbClr val="C00000"/>
                </a:solidFill>
              </a:rPr>
              <a:t>;     </a:t>
            </a:r>
          </a:p>
        </p:txBody>
      </p:sp>
      <p:sp>
        <p:nvSpPr>
          <p:cNvPr id="7" name="TextBox 6"/>
          <p:cNvSpPr txBox="1"/>
          <p:nvPr/>
        </p:nvSpPr>
        <p:spPr>
          <a:xfrm>
            <a:off x="838200" y="3886200"/>
            <a:ext cx="6248400" cy="1200329"/>
          </a:xfrm>
          <a:prstGeom prst="rect">
            <a:avLst/>
          </a:prstGeom>
          <a:noFill/>
        </p:spPr>
        <p:txBody>
          <a:bodyPr wrap="square" rtlCol="0">
            <a:spAutoFit/>
          </a:bodyPr>
          <a:lstStyle/>
          <a:p>
            <a:r>
              <a:rPr lang="en-US" dirty="0" smtClean="0"/>
              <a:t> /** Called when the service is being created. */</a:t>
            </a:r>
          </a:p>
          <a:p>
            <a:r>
              <a:rPr lang="en-US" dirty="0" smtClean="0"/>
              <a:t>   @Override</a:t>
            </a:r>
          </a:p>
          <a:p>
            <a:r>
              <a:rPr lang="en-US" dirty="0" smtClean="0"/>
              <a:t>   public void </a:t>
            </a:r>
            <a:r>
              <a:rPr lang="en-US" dirty="0" err="1" smtClean="0"/>
              <a:t>onCreate</a:t>
            </a:r>
            <a:r>
              <a:rPr lang="en-US" dirty="0" smtClean="0"/>
              <a:t>() {</a:t>
            </a:r>
          </a:p>
          <a:p>
            <a:r>
              <a:rPr lang="en-US" dirty="0" smtClean="0"/>
              <a:t>	}</a:t>
            </a:r>
            <a:endParaRPr lang="en-US" dirty="0"/>
          </a:p>
        </p:txBody>
      </p:sp>
      <p:sp>
        <p:nvSpPr>
          <p:cNvPr id="8" name="TextBox 7"/>
          <p:cNvSpPr txBox="1"/>
          <p:nvPr/>
        </p:nvSpPr>
        <p:spPr>
          <a:xfrm>
            <a:off x="609600" y="5181600"/>
            <a:ext cx="6858000" cy="1477328"/>
          </a:xfrm>
          <a:prstGeom prst="rect">
            <a:avLst/>
          </a:prstGeom>
          <a:noFill/>
        </p:spPr>
        <p:txBody>
          <a:bodyPr wrap="square" rtlCol="0">
            <a:spAutoFit/>
          </a:bodyPr>
          <a:lstStyle/>
          <a:p>
            <a:r>
              <a:rPr lang="en-US" dirty="0" smtClean="0"/>
              <a:t> /** The service is starting, due to a call to </a:t>
            </a:r>
            <a:r>
              <a:rPr lang="en-US" dirty="0" err="1" smtClean="0"/>
              <a:t>startService</a:t>
            </a:r>
            <a:r>
              <a:rPr lang="en-US" dirty="0" smtClean="0"/>
              <a:t>() */</a:t>
            </a:r>
          </a:p>
          <a:p>
            <a:r>
              <a:rPr lang="en-US" dirty="0" smtClean="0"/>
              <a:t>   @Override</a:t>
            </a:r>
          </a:p>
          <a:p>
            <a:r>
              <a:rPr lang="en-US" dirty="0" smtClean="0"/>
              <a:t>   public </a:t>
            </a:r>
            <a:r>
              <a:rPr lang="en-US" dirty="0" err="1" smtClean="0"/>
              <a:t>int</a:t>
            </a:r>
            <a:r>
              <a:rPr lang="en-US" dirty="0" smtClean="0"/>
              <a:t> </a:t>
            </a:r>
            <a:r>
              <a:rPr lang="en-US" dirty="0" err="1" smtClean="0"/>
              <a:t>onStartCommand</a:t>
            </a:r>
            <a:r>
              <a:rPr lang="en-US" dirty="0" smtClean="0"/>
              <a:t>(Intent </a:t>
            </a:r>
            <a:r>
              <a:rPr lang="en-US" dirty="0" err="1" smtClean="0"/>
              <a:t>intent</a:t>
            </a:r>
            <a:r>
              <a:rPr lang="en-US" dirty="0" smtClean="0"/>
              <a:t>, </a:t>
            </a:r>
            <a:r>
              <a:rPr lang="en-US" dirty="0" err="1" smtClean="0"/>
              <a:t>int</a:t>
            </a:r>
            <a:r>
              <a:rPr lang="en-US" dirty="0" smtClean="0"/>
              <a:t> flags, </a:t>
            </a:r>
            <a:r>
              <a:rPr lang="en-US" dirty="0" err="1" smtClean="0"/>
              <a:t>int</a:t>
            </a:r>
            <a:r>
              <a:rPr lang="en-US" dirty="0" smtClean="0"/>
              <a:t> </a:t>
            </a:r>
            <a:r>
              <a:rPr lang="en-US" dirty="0" err="1" smtClean="0"/>
              <a:t>startId</a:t>
            </a:r>
            <a:r>
              <a:rPr lang="en-US" dirty="0" smtClean="0"/>
              <a:t>) {</a:t>
            </a:r>
          </a:p>
          <a:p>
            <a:r>
              <a:rPr lang="en-US" dirty="0" smtClean="0"/>
              <a:t>      return </a:t>
            </a:r>
            <a:r>
              <a:rPr lang="en-US" dirty="0" err="1" smtClean="0"/>
              <a:t>mStartMode</a:t>
            </a:r>
            <a:r>
              <a:rPr lang="en-US" dirty="0" smtClean="0"/>
              <a:t>;</a:t>
            </a:r>
          </a:p>
          <a:p>
            <a:r>
              <a:rPr lang="en-US"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1+#ppt_w/2"/>
                                          </p:val>
                                        </p:tav>
                                        <p:tav tm="100000">
                                          <p:val>
                                            <p:strVal val="#ppt_x"/>
                                          </p:val>
                                        </p:tav>
                                      </p:tavLst>
                                    </p:anim>
                                    <p:anim calcmode="lin" valueType="num">
                                      <p:cBhvr additive="base">
                                        <p:cTn id="3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1+#ppt_w/2"/>
                                          </p:val>
                                        </p:tav>
                                        <p:tav tm="100000">
                                          <p:val>
                                            <p:strVal val="#ppt_x"/>
                                          </p:val>
                                        </p:tav>
                                      </p:tavLst>
                                    </p:anim>
                                    <p:anim calcmode="lin" valueType="num">
                                      <p:cBhvr additive="base">
                                        <p:cTn id="4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369332"/>
          </a:xfrm>
          <a:prstGeom prst="rect">
            <a:avLst/>
          </a:prstGeom>
          <a:noFill/>
        </p:spPr>
        <p:txBody>
          <a:bodyPr wrap="square" rtlCol="0">
            <a:spAutoFit/>
          </a:bodyPr>
          <a:lstStyle/>
          <a:p>
            <a:pPr>
              <a:buFont typeface="Wingdings" pitchFamily="2" charset="2"/>
              <a:buChar char="Ø"/>
            </a:pPr>
            <a:r>
              <a:rPr lang="en-US" b="1" dirty="0" smtClean="0"/>
              <a:t>The following skeleton service demonstrates each of the life cycle method</a:t>
            </a:r>
            <a:endParaRPr lang="en-US" b="1" dirty="0"/>
          </a:p>
        </p:txBody>
      </p:sp>
      <p:sp>
        <p:nvSpPr>
          <p:cNvPr id="9" name="TextBox 8"/>
          <p:cNvSpPr txBox="1"/>
          <p:nvPr/>
        </p:nvSpPr>
        <p:spPr>
          <a:xfrm>
            <a:off x="457200" y="533400"/>
            <a:ext cx="8153400" cy="1477328"/>
          </a:xfrm>
          <a:prstGeom prst="rect">
            <a:avLst/>
          </a:prstGeom>
          <a:noFill/>
        </p:spPr>
        <p:txBody>
          <a:bodyPr wrap="square" rtlCol="0">
            <a:spAutoFit/>
          </a:bodyPr>
          <a:lstStyle/>
          <a:p>
            <a:r>
              <a:rPr lang="en-US" dirty="0" smtClean="0"/>
              <a:t>/** A client is binding to the service with </a:t>
            </a:r>
            <a:r>
              <a:rPr lang="en-US" dirty="0" err="1" smtClean="0"/>
              <a:t>bindService</a:t>
            </a:r>
            <a:r>
              <a:rPr lang="en-US" dirty="0" smtClean="0"/>
              <a:t>() */</a:t>
            </a:r>
          </a:p>
          <a:p>
            <a:r>
              <a:rPr lang="en-US" dirty="0" smtClean="0"/>
              <a:t>   @Override</a:t>
            </a:r>
          </a:p>
          <a:p>
            <a:r>
              <a:rPr lang="en-US" dirty="0" smtClean="0"/>
              <a:t>   public </a:t>
            </a:r>
            <a:r>
              <a:rPr lang="en-US" dirty="0" err="1" smtClean="0"/>
              <a:t>IBinder</a:t>
            </a:r>
            <a:r>
              <a:rPr lang="en-US" dirty="0" smtClean="0"/>
              <a:t> </a:t>
            </a:r>
            <a:r>
              <a:rPr lang="en-US" dirty="0" err="1" smtClean="0"/>
              <a:t>onBind</a:t>
            </a:r>
            <a:r>
              <a:rPr lang="en-US" dirty="0" smtClean="0"/>
              <a:t>(Intent </a:t>
            </a:r>
            <a:r>
              <a:rPr lang="en-US" dirty="0" err="1" smtClean="0"/>
              <a:t>intent</a:t>
            </a:r>
            <a:r>
              <a:rPr lang="en-US" dirty="0" smtClean="0"/>
              <a:t>) {</a:t>
            </a:r>
          </a:p>
          <a:p>
            <a:r>
              <a:rPr lang="en-US" dirty="0" smtClean="0"/>
              <a:t>      return </a:t>
            </a:r>
            <a:r>
              <a:rPr lang="en-US" dirty="0" err="1" smtClean="0"/>
              <a:t>mBinder</a:t>
            </a:r>
            <a:r>
              <a:rPr lang="en-US" dirty="0" smtClean="0"/>
              <a:t>;</a:t>
            </a:r>
          </a:p>
          <a:p>
            <a:r>
              <a:rPr lang="en-US" dirty="0" smtClean="0"/>
              <a:t>   }</a:t>
            </a:r>
            <a:endParaRPr lang="en-US" dirty="0"/>
          </a:p>
        </p:txBody>
      </p:sp>
      <p:sp>
        <p:nvSpPr>
          <p:cNvPr id="10" name="TextBox 9"/>
          <p:cNvSpPr txBox="1"/>
          <p:nvPr/>
        </p:nvSpPr>
        <p:spPr>
          <a:xfrm>
            <a:off x="381000" y="2133600"/>
            <a:ext cx="8001000" cy="1477328"/>
          </a:xfrm>
          <a:prstGeom prst="rect">
            <a:avLst/>
          </a:prstGeom>
          <a:noFill/>
        </p:spPr>
        <p:txBody>
          <a:bodyPr wrap="square" rtlCol="0">
            <a:spAutoFit/>
          </a:bodyPr>
          <a:lstStyle/>
          <a:p>
            <a:r>
              <a:rPr lang="en-US" dirty="0" smtClean="0"/>
              <a:t>/** Called when all clients have unbound with </a:t>
            </a:r>
            <a:r>
              <a:rPr lang="en-US" dirty="0" err="1" smtClean="0"/>
              <a:t>unbindService</a:t>
            </a:r>
            <a:r>
              <a:rPr lang="en-US" dirty="0" smtClean="0"/>
              <a:t>() */</a:t>
            </a:r>
          </a:p>
          <a:p>
            <a:r>
              <a:rPr lang="en-US" dirty="0" smtClean="0"/>
              <a:t>   @Override</a:t>
            </a:r>
          </a:p>
          <a:p>
            <a:r>
              <a:rPr lang="en-US" dirty="0" smtClean="0"/>
              <a:t>   public </a:t>
            </a:r>
            <a:r>
              <a:rPr lang="en-US" dirty="0" err="1" smtClean="0"/>
              <a:t>boolean</a:t>
            </a:r>
            <a:r>
              <a:rPr lang="en-US" dirty="0" smtClean="0"/>
              <a:t> </a:t>
            </a:r>
            <a:r>
              <a:rPr lang="en-US" dirty="0" err="1" smtClean="0"/>
              <a:t>onUnbind</a:t>
            </a:r>
            <a:r>
              <a:rPr lang="en-US" dirty="0" smtClean="0"/>
              <a:t>(Intent </a:t>
            </a:r>
            <a:r>
              <a:rPr lang="en-US" dirty="0" err="1" smtClean="0"/>
              <a:t>intent</a:t>
            </a:r>
            <a:r>
              <a:rPr lang="en-US" dirty="0" smtClean="0"/>
              <a:t>) {</a:t>
            </a:r>
          </a:p>
          <a:p>
            <a:r>
              <a:rPr lang="en-US" dirty="0" smtClean="0"/>
              <a:t>      return </a:t>
            </a:r>
            <a:r>
              <a:rPr lang="en-US" dirty="0" err="1" smtClean="0"/>
              <a:t>mAllowRebind</a:t>
            </a:r>
            <a:r>
              <a:rPr lang="en-US" dirty="0" smtClean="0"/>
              <a:t>;</a:t>
            </a:r>
          </a:p>
          <a:p>
            <a:r>
              <a:rPr lang="en-US" dirty="0" smtClean="0"/>
              <a:t>   }</a:t>
            </a:r>
            <a:endParaRPr lang="en-US" dirty="0"/>
          </a:p>
        </p:txBody>
      </p:sp>
      <p:sp>
        <p:nvSpPr>
          <p:cNvPr id="11" name="TextBox 10"/>
          <p:cNvSpPr txBox="1"/>
          <p:nvPr/>
        </p:nvSpPr>
        <p:spPr>
          <a:xfrm>
            <a:off x="533400" y="3733800"/>
            <a:ext cx="8077200" cy="1477328"/>
          </a:xfrm>
          <a:prstGeom prst="rect">
            <a:avLst/>
          </a:prstGeom>
          <a:noFill/>
        </p:spPr>
        <p:txBody>
          <a:bodyPr wrap="square" rtlCol="0">
            <a:spAutoFit/>
          </a:bodyPr>
          <a:lstStyle/>
          <a:p>
            <a:r>
              <a:rPr lang="en-US" dirty="0" smtClean="0"/>
              <a:t>/** Called when a client is binding to the service with </a:t>
            </a:r>
            <a:r>
              <a:rPr lang="en-US" dirty="0" err="1" smtClean="0"/>
              <a:t>bindService</a:t>
            </a:r>
            <a:r>
              <a:rPr lang="en-US" dirty="0" smtClean="0"/>
              <a:t>()*/</a:t>
            </a:r>
          </a:p>
          <a:p>
            <a:r>
              <a:rPr lang="en-US" dirty="0" smtClean="0"/>
              <a:t>   @Override</a:t>
            </a:r>
          </a:p>
          <a:p>
            <a:r>
              <a:rPr lang="en-US" dirty="0" smtClean="0"/>
              <a:t>   public void </a:t>
            </a:r>
            <a:r>
              <a:rPr lang="en-US" dirty="0" err="1" smtClean="0"/>
              <a:t>onRebind</a:t>
            </a:r>
            <a:r>
              <a:rPr lang="en-US" dirty="0" smtClean="0"/>
              <a:t>(Intent </a:t>
            </a:r>
            <a:r>
              <a:rPr lang="en-US" dirty="0" err="1" smtClean="0"/>
              <a:t>intent</a:t>
            </a:r>
            <a:r>
              <a:rPr lang="en-US" dirty="0" smtClean="0"/>
              <a:t>) {</a:t>
            </a:r>
          </a:p>
          <a:p>
            <a:r>
              <a:rPr lang="en-US" dirty="0" smtClean="0"/>
              <a:t> </a:t>
            </a:r>
          </a:p>
          <a:p>
            <a:r>
              <a:rPr lang="en-US" dirty="0" smtClean="0"/>
              <a:t>   }</a:t>
            </a:r>
            <a:endParaRPr lang="en-US" dirty="0"/>
          </a:p>
        </p:txBody>
      </p:sp>
      <p:sp>
        <p:nvSpPr>
          <p:cNvPr id="12" name="TextBox 11"/>
          <p:cNvSpPr txBox="1"/>
          <p:nvPr/>
        </p:nvSpPr>
        <p:spPr>
          <a:xfrm>
            <a:off x="609600" y="5103674"/>
            <a:ext cx="8229600" cy="1754326"/>
          </a:xfrm>
          <a:prstGeom prst="rect">
            <a:avLst/>
          </a:prstGeom>
          <a:noFill/>
        </p:spPr>
        <p:txBody>
          <a:bodyPr wrap="square" rtlCol="0">
            <a:spAutoFit/>
          </a:bodyPr>
          <a:lstStyle/>
          <a:p>
            <a:r>
              <a:rPr lang="en-US" dirty="0" smtClean="0"/>
              <a:t>/** Called when The service is no longer used and is being destroyed */</a:t>
            </a:r>
          </a:p>
          <a:p>
            <a:r>
              <a:rPr lang="en-US" dirty="0" smtClean="0"/>
              <a:t>   @Override</a:t>
            </a:r>
          </a:p>
          <a:p>
            <a:r>
              <a:rPr lang="en-US" dirty="0" smtClean="0"/>
              <a:t>   public void </a:t>
            </a:r>
            <a:r>
              <a:rPr lang="en-US" dirty="0" err="1" smtClean="0"/>
              <a:t>onDestroy</a:t>
            </a:r>
            <a:r>
              <a:rPr lang="en-US" dirty="0" smtClean="0"/>
              <a:t>() {</a:t>
            </a:r>
          </a:p>
          <a:p>
            <a:r>
              <a:rPr lang="en-US" dirty="0" smtClean="0"/>
              <a:t> </a:t>
            </a:r>
          </a:p>
          <a:p>
            <a:r>
              <a:rPr lang="en-US" dirty="0" smtClean="0"/>
              <a:t>   }</a:t>
            </a:r>
          </a:p>
          <a:p>
            <a:r>
              <a:rPr lang="en-US" dirty="0" smtClean="0"/>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1+#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9200" y="0"/>
            <a:ext cx="6300315" cy="707886"/>
          </a:xfrm>
          <a:prstGeom prst="rect">
            <a:avLst/>
          </a:prstGeom>
          <a:noFill/>
        </p:spPr>
        <p:txBody>
          <a:bodyPr wrap="none" lIns="91440" tIns="45720" rIns="91440" bIns="45720">
            <a:spAutoFit/>
          </a:bodyPr>
          <a:lstStyle/>
          <a:p>
            <a:pPr algn="ctr"/>
            <a:r>
              <a:rPr lang="en-US" sz="40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92D050"/>
                </a:solidFill>
                <a:effectLst>
                  <a:outerShdw blurRad="50800" dist="40000" dir="5400000" algn="tl" rotWithShape="0">
                    <a:srgbClr val="000000">
                      <a:shade val="5000"/>
                      <a:satMod val="120000"/>
                      <a:alpha val="33000"/>
                    </a:srgbClr>
                  </a:outerShdw>
                </a:effectLst>
              </a:rPr>
              <a:t>Android-Broadcast Receivers</a:t>
            </a:r>
            <a:endParaRPr lang="en-US" sz="40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92D050"/>
              </a:solidFill>
              <a:effectLst>
                <a:outerShdw blurRad="50800" dist="40000" dir="5400000" algn="tl" rotWithShape="0">
                  <a:srgbClr val="000000">
                    <a:shade val="5000"/>
                    <a:satMod val="120000"/>
                    <a:alpha val="33000"/>
                  </a:srgbClr>
                </a:outerShdw>
              </a:effectLst>
            </a:endParaRPr>
          </a:p>
        </p:txBody>
      </p:sp>
      <p:sp>
        <p:nvSpPr>
          <p:cNvPr id="3" name="TextBox 2"/>
          <p:cNvSpPr txBox="1"/>
          <p:nvPr/>
        </p:nvSpPr>
        <p:spPr>
          <a:xfrm>
            <a:off x="0" y="914400"/>
            <a:ext cx="9144000" cy="1061829"/>
          </a:xfrm>
          <a:prstGeom prst="rect">
            <a:avLst/>
          </a:prstGeom>
          <a:noFill/>
        </p:spPr>
        <p:txBody>
          <a:bodyPr wrap="square" rtlCol="0">
            <a:spAutoFit/>
          </a:bodyPr>
          <a:lstStyle/>
          <a:p>
            <a:pPr algn="just">
              <a:buFont typeface="Wingdings" pitchFamily="2" charset="2"/>
              <a:buChar char="Ø"/>
            </a:pPr>
            <a:r>
              <a:rPr lang="en-US" sz="2100" dirty="0" smtClean="0"/>
              <a:t>Broadcast Receivers simply respond to broadcast messages from other applications or from the system itself. These messages are sometime called events or intents.</a:t>
            </a:r>
            <a:endParaRPr lang="en-US" sz="2100" dirty="0"/>
          </a:p>
        </p:txBody>
      </p:sp>
      <p:sp>
        <p:nvSpPr>
          <p:cNvPr id="4" name="TextBox 3"/>
          <p:cNvSpPr txBox="1"/>
          <p:nvPr/>
        </p:nvSpPr>
        <p:spPr>
          <a:xfrm>
            <a:off x="0" y="2057400"/>
            <a:ext cx="9144000" cy="1384995"/>
          </a:xfrm>
          <a:prstGeom prst="rect">
            <a:avLst/>
          </a:prstGeom>
          <a:noFill/>
        </p:spPr>
        <p:txBody>
          <a:bodyPr wrap="square" rtlCol="0">
            <a:spAutoFit/>
          </a:bodyPr>
          <a:lstStyle/>
          <a:p>
            <a:pPr lvl="0" algn="just">
              <a:buFont typeface="Wingdings" pitchFamily="2" charset="2"/>
              <a:buChar char="Ø"/>
            </a:pPr>
            <a:r>
              <a:rPr lang="en-US" sz="2100" dirty="0" smtClean="0"/>
              <a:t>For example, applications can also initiate broadcasts to let other applications know that some data has been downloaded to the device and is available for them to use, so this is broadcast receiver who will intercept this communication and will initiate appropriate action</a:t>
            </a:r>
            <a:r>
              <a:rPr lang="en-US" dirty="0" smtClean="0"/>
              <a:t>.</a:t>
            </a:r>
            <a:endParaRPr lang="en-US" dirty="0"/>
          </a:p>
        </p:txBody>
      </p:sp>
      <p:sp>
        <p:nvSpPr>
          <p:cNvPr id="5" name="TextBox 4"/>
          <p:cNvSpPr txBox="1"/>
          <p:nvPr/>
        </p:nvSpPr>
        <p:spPr>
          <a:xfrm>
            <a:off x="0" y="3505200"/>
            <a:ext cx="9144000" cy="738664"/>
          </a:xfrm>
          <a:prstGeom prst="rect">
            <a:avLst/>
          </a:prstGeom>
          <a:noFill/>
        </p:spPr>
        <p:txBody>
          <a:bodyPr wrap="square" rtlCol="0">
            <a:spAutoFit/>
          </a:bodyPr>
          <a:lstStyle/>
          <a:p>
            <a:pPr lvl="0" algn="just">
              <a:buFont typeface="Wingdings" pitchFamily="2" charset="2"/>
              <a:buChar char="Ø"/>
            </a:pPr>
            <a:r>
              <a:rPr lang="en-US" sz="2100" dirty="0" smtClean="0">
                <a:solidFill>
                  <a:srgbClr val="7030A0"/>
                </a:solidFill>
              </a:rPr>
              <a:t>There are following two important steps to make Broadcast Receiver works for the system broadcasted intents .</a:t>
            </a:r>
            <a:endParaRPr lang="en-US" dirty="0">
              <a:solidFill>
                <a:srgbClr val="7030A0"/>
              </a:solidFill>
            </a:endParaRPr>
          </a:p>
        </p:txBody>
      </p:sp>
      <p:sp>
        <p:nvSpPr>
          <p:cNvPr id="6" name="TextBox 5"/>
          <p:cNvSpPr txBox="1"/>
          <p:nvPr/>
        </p:nvSpPr>
        <p:spPr>
          <a:xfrm>
            <a:off x="1905000" y="4419600"/>
            <a:ext cx="6629400" cy="415498"/>
          </a:xfrm>
          <a:prstGeom prst="rect">
            <a:avLst/>
          </a:prstGeom>
          <a:noFill/>
        </p:spPr>
        <p:txBody>
          <a:bodyPr wrap="square" rtlCol="0">
            <a:spAutoFit/>
          </a:bodyPr>
          <a:lstStyle/>
          <a:p>
            <a:pPr marL="0" lvl="3">
              <a:buFont typeface="Wingdings" pitchFamily="2" charset="2"/>
              <a:buChar char="Ø"/>
            </a:pPr>
            <a:r>
              <a:rPr lang="en-US" sz="2100" b="1" dirty="0" smtClean="0">
                <a:solidFill>
                  <a:srgbClr val="00B050"/>
                </a:solidFill>
              </a:rPr>
              <a:t>Creating the Broadcast Receiver</a:t>
            </a:r>
            <a:r>
              <a:rPr lang="en-US" dirty="0" smtClean="0"/>
              <a:t>.</a:t>
            </a:r>
            <a:endParaRPr lang="en-US" dirty="0"/>
          </a:p>
        </p:txBody>
      </p:sp>
      <p:sp>
        <p:nvSpPr>
          <p:cNvPr id="7" name="TextBox 6"/>
          <p:cNvSpPr txBox="1"/>
          <p:nvPr/>
        </p:nvSpPr>
        <p:spPr>
          <a:xfrm>
            <a:off x="1905000" y="4953000"/>
            <a:ext cx="6629400" cy="461665"/>
          </a:xfrm>
          <a:prstGeom prst="rect">
            <a:avLst/>
          </a:prstGeom>
          <a:noFill/>
        </p:spPr>
        <p:txBody>
          <a:bodyPr wrap="square" rtlCol="0">
            <a:spAutoFit/>
          </a:bodyPr>
          <a:lstStyle/>
          <a:p>
            <a:pPr marL="0" lvl="3">
              <a:buFont typeface="Wingdings" pitchFamily="2" charset="2"/>
              <a:buChar char="Ø"/>
            </a:pPr>
            <a:r>
              <a:rPr lang="en-US" sz="2100" b="1" dirty="0" smtClean="0">
                <a:solidFill>
                  <a:srgbClr val="00B050"/>
                </a:solidFill>
              </a:rPr>
              <a:t>Registering Broadcast Receiver</a:t>
            </a:r>
            <a:r>
              <a:rPr lang="en-US" sz="2400" dirty="0" smtClean="0"/>
              <a:t>.</a:t>
            </a:r>
            <a:endParaRPr lang="en-US" dirty="0"/>
          </a:p>
        </p:txBody>
      </p:sp>
      <p:sp>
        <p:nvSpPr>
          <p:cNvPr id="8" name="TextBox 7"/>
          <p:cNvSpPr txBox="1"/>
          <p:nvPr/>
        </p:nvSpPr>
        <p:spPr>
          <a:xfrm>
            <a:off x="0" y="5791200"/>
            <a:ext cx="9144000" cy="738664"/>
          </a:xfrm>
          <a:prstGeom prst="rect">
            <a:avLst/>
          </a:prstGeom>
          <a:noFill/>
        </p:spPr>
        <p:txBody>
          <a:bodyPr wrap="square" rtlCol="0">
            <a:spAutoFit/>
          </a:bodyPr>
          <a:lstStyle/>
          <a:p>
            <a:pPr algn="just">
              <a:buFont typeface="Wingdings" pitchFamily="2" charset="2"/>
              <a:buChar char="Ø"/>
            </a:pPr>
            <a:r>
              <a:rPr lang="en-US" sz="2100" dirty="0" smtClean="0"/>
              <a:t>There is one additional steps in case you are going to implement your custom intents then you will have to create and broadcast those intents</a:t>
            </a:r>
            <a:r>
              <a:rPr lang="en-US" dirty="0" smtClean="0"/>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04800"/>
            <a:ext cx="7543800" cy="461665"/>
          </a:xfrm>
          <a:prstGeom prst="rect">
            <a:avLst/>
          </a:prstGeom>
          <a:noFill/>
        </p:spPr>
        <p:txBody>
          <a:bodyPr wrap="square" rtlCol="0">
            <a:spAutoFit/>
          </a:bodyPr>
          <a:lstStyle/>
          <a:p>
            <a:r>
              <a:rPr lang="en-US" sz="2400" b="1" dirty="0" smtClean="0">
                <a:solidFill>
                  <a:srgbClr val="0070C0"/>
                </a:solidFill>
              </a:rPr>
              <a:t>Creating the Broadcast Receiver</a:t>
            </a:r>
            <a:endParaRPr lang="en-US" sz="2400" dirty="0">
              <a:solidFill>
                <a:srgbClr val="0070C0"/>
              </a:solidFill>
            </a:endParaRPr>
          </a:p>
        </p:txBody>
      </p:sp>
      <p:sp>
        <p:nvSpPr>
          <p:cNvPr id="3" name="TextBox 2"/>
          <p:cNvSpPr txBox="1"/>
          <p:nvPr/>
        </p:nvSpPr>
        <p:spPr>
          <a:xfrm>
            <a:off x="228600" y="838200"/>
            <a:ext cx="8915400" cy="1061829"/>
          </a:xfrm>
          <a:prstGeom prst="rect">
            <a:avLst/>
          </a:prstGeom>
          <a:noFill/>
        </p:spPr>
        <p:txBody>
          <a:bodyPr wrap="square" rtlCol="0">
            <a:spAutoFit/>
          </a:bodyPr>
          <a:lstStyle/>
          <a:p>
            <a:pPr algn="just">
              <a:buFont typeface="Wingdings" pitchFamily="2" charset="2"/>
              <a:buChar char="Ø"/>
            </a:pPr>
            <a:r>
              <a:rPr lang="en-US" sz="2100" dirty="0" smtClean="0"/>
              <a:t>A broadcast receiver is implemented as a subclass of </a:t>
            </a:r>
            <a:r>
              <a:rPr lang="en-US" sz="2100" b="1" dirty="0" err="1" smtClean="0"/>
              <a:t>BroadcastReceiver</a:t>
            </a:r>
            <a:r>
              <a:rPr lang="en-US" sz="2100" dirty="0" smtClean="0"/>
              <a:t> class and overriding the </a:t>
            </a:r>
            <a:r>
              <a:rPr lang="en-US" sz="2100" b="1" dirty="0" err="1" smtClean="0"/>
              <a:t>onReceive</a:t>
            </a:r>
            <a:r>
              <a:rPr lang="en-US" sz="2100" b="1" dirty="0" smtClean="0"/>
              <a:t>() </a:t>
            </a:r>
            <a:r>
              <a:rPr lang="en-US" sz="2100" dirty="0" smtClean="0"/>
              <a:t>method where each message is received as a Intent object parameter</a:t>
            </a:r>
            <a:endParaRPr lang="en-US" sz="2100" dirty="0"/>
          </a:p>
        </p:txBody>
      </p:sp>
      <p:sp>
        <p:nvSpPr>
          <p:cNvPr id="4" name="TextBox 3"/>
          <p:cNvSpPr txBox="1"/>
          <p:nvPr/>
        </p:nvSpPr>
        <p:spPr>
          <a:xfrm>
            <a:off x="914400" y="1981200"/>
            <a:ext cx="7772400" cy="2585323"/>
          </a:xfrm>
          <a:prstGeom prst="rect">
            <a:avLst/>
          </a:prstGeom>
          <a:noFill/>
        </p:spPr>
        <p:txBody>
          <a:bodyPr wrap="square" rtlCol="0">
            <a:spAutoFit/>
          </a:bodyPr>
          <a:lstStyle/>
          <a:p>
            <a:pPr>
              <a:lnSpc>
                <a:spcPct val="150000"/>
              </a:lnSpc>
            </a:pPr>
            <a:r>
              <a:rPr lang="en-US" dirty="0" smtClean="0">
                <a:solidFill>
                  <a:srgbClr val="002060"/>
                </a:solidFill>
              </a:rPr>
              <a:t>public class </a:t>
            </a:r>
            <a:r>
              <a:rPr lang="en-US" dirty="0" err="1" smtClean="0">
                <a:solidFill>
                  <a:srgbClr val="002060"/>
                </a:solidFill>
              </a:rPr>
              <a:t>MyReceiver</a:t>
            </a:r>
            <a:r>
              <a:rPr lang="en-US" dirty="0" smtClean="0">
                <a:solidFill>
                  <a:srgbClr val="002060"/>
                </a:solidFill>
              </a:rPr>
              <a:t> extends </a:t>
            </a:r>
            <a:r>
              <a:rPr lang="en-US" dirty="0" err="1" smtClean="0">
                <a:solidFill>
                  <a:srgbClr val="002060"/>
                </a:solidFill>
              </a:rPr>
              <a:t>BroadcastReceiver</a:t>
            </a:r>
            <a:r>
              <a:rPr lang="en-US" dirty="0" smtClean="0">
                <a:solidFill>
                  <a:srgbClr val="002060"/>
                </a:solidFill>
              </a:rPr>
              <a:t> {</a:t>
            </a:r>
          </a:p>
          <a:p>
            <a:pPr>
              <a:lnSpc>
                <a:spcPct val="150000"/>
              </a:lnSpc>
            </a:pPr>
            <a:r>
              <a:rPr lang="en-US" dirty="0" smtClean="0">
                <a:solidFill>
                  <a:srgbClr val="002060"/>
                </a:solidFill>
              </a:rPr>
              <a:t>   @Override</a:t>
            </a:r>
          </a:p>
          <a:p>
            <a:pPr>
              <a:lnSpc>
                <a:spcPct val="150000"/>
              </a:lnSpc>
            </a:pPr>
            <a:r>
              <a:rPr lang="en-US" dirty="0" smtClean="0">
                <a:solidFill>
                  <a:srgbClr val="002060"/>
                </a:solidFill>
              </a:rPr>
              <a:t>   public void </a:t>
            </a:r>
            <a:r>
              <a:rPr lang="en-US" dirty="0" err="1" smtClean="0">
                <a:solidFill>
                  <a:srgbClr val="002060"/>
                </a:solidFill>
              </a:rPr>
              <a:t>onReceive</a:t>
            </a:r>
            <a:r>
              <a:rPr lang="en-US" dirty="0" smtClean="0">
                <a:solidFill>
                  <a:srgbClr val="002060"/>
                </a:solidFill>
              </a:rPr>
              <a:t>(Context </a:t>
            </a:r>
            <a:r>
              <a:rPr lang="en-US" dirty="0" err="1" smtClean="0">
                <a:solidFill>
                  <a:srgbClr val="002060"/>
                </a:solidFill>
              </a:rPr>
              <a:t>context</a:t>
            </a:r>
            <a:r>
              <a:rPr lang="en-US" dirty="0" smtClean="0">
                <a:solidFill>
                  <a:srgbClr val="002060"/>
                </a:solidFill>
              </a:rPr>
              <a:t>, Intent </a:t>
            </a:r>
            <a:r>
              <a:rPr lang="en-US" dirty="0" err="1" smtClean="0">
                <a:solidFill>
                  <a:srgbClr val="002060"/>
                </a:solidFill>
              </a:rPr>
              <a:t>intent</a:t>
            </a:r>
            <a:r>
              <a:rPr lang="en-US" dirty="0" smtClean="0">
                <a:solidFill>
                  <a:srgbClr val="002060"/>
                </a:solidFill>
              </a:rPr>
              <a:t>) {</a:t>
            </a:r>
          </a:p>
          <a:p>
            <a:pPr>
              <a:lnSpc>
                <a:spcPct val="150000"/>
              </a:lnSpc>
            </a:pPr>
            <a:r>
              <a:rPr lang="en-US" dirty="0" smtClean="0">
                <a:solidFill>
                  <a:srgbClr val="002060"/>
                </a:solidFill>
              </a:rPr>
              <a:t>      </a:t>
            </a:r>
            <a:r>
              <a:rPr lang="en-US" dirty="0" err="1" smtClean="0">
                <a:solidFill>
                  <a:srgbClr val="002060"/>
                </a:solidFill>
              </a:rPr>
              <a:t>Toast.makeText</a:t>
            </a:r>
            <a:r>
              <a:rPr lang="en-US" dirty="0" smtClean="0">
                <a:solidFill>
                  <a:srgbClr val="002060"/>
                </a:solidFill>
              </a:rPr>
              <a:t>(context, "Intent Detected.", </a:t>
            </a:r>
            <a:r>
              <a:rPr lang="en-US" dirty="0" err="1" smtClean="0">
                <a:solidFill>
                  <a:srgbClr val="002060"/>
                </a:solidFill>
              </a:rPr>
              <a:t>Toast.LENGTH_LONG</a:t>
            </a:r>
            <a:r>
              <a:rPr lang="en-US" dirty="0" smtClean="0">
                <a:solidFill>
                  <a:srgbClr val="002060"/>
                </a:solidFill>
              </a:rPr>
              <a:t>).show();</a:t>
            </a:r>
          </a:p>
          <a:p>
            <a:pPr>
              <a:lnSpc>
                <a:spcPct val="150000"/>
              </a:lnSpc>
            </a:pPr>
            <a:r>
              <a:rPr lang="en-US" dirty="0" smtClean="0">
                <a:solidFill>
                  <a:srgbClr val="002060"/>
                </a:solidFill>
              </a:rPr>
              <a:t>   }</a:t>
            </a:r>
          </a:p>
          <a:p>
            <a:pPr>
              <a:lnSpc>
                <a:spcPct val="150000"/>
              </a:lnSpc>
            </a:pPr>
            <a:r>
              <a:rPr lang="en-US" dirty="0" smtClean="0">
                <a:solidFill>
                  <a:srgbClr val="002060"/>
                </a:solidFill>
              </a:rPr>
              <a:t>}</a:t>
            </a:r>
            <a:endParaRPr lang="en-US" dirty="0"/>
          </a:p>
        </p:txBody>
      </p:sp>
      <p:sp>
        <p:nvSpPr>
          <p:cNvPr id="5" name="TextBox 4"/>
          <p:cNvSpPr txBox="1"/>
          <p:nvPr/>
        </p:nvSpPr>
        <p:spPr>
          <a:xfrm>
            <a:off x="0" y="4572000"/>
            <a:ext cx="7543800" cy="461665"/>
          </a:xfrm>
          <a:prstGeom prst="rect">
            <a:avLst/>
          </a:prstGeom>
          <a:noFill/>
        </p:spPr>
        <p:txBody>
          <a:bodyPr wrap="square" rtlCol="0">
            <a:spAutoFit/>
          </a:bodyPr>
          <a:lstStyle/>
          <a:p>
            <a:r>
              <a:rPr lang="en-US" sz="2400" b="1" dirty="0" smtClean="0">
                <a:solidFill>
                  <a:srgbClr val="0070C0"/>
                </a:solidFill>
              </a:rPr>
              <a:t>Registering Broadcast Receiver</a:t>
            </a:r>
          </a:p>
        </p:txBody>
      </p:sp>
      <p:sp>
        <p:nvSpPr>
          <p:cNvPr id="6" name="TextBox 5"/>
          <p:cNvSpPr txBox="1"/>
          <p:nvPr/>
        </p:nvSpPr>
        <p:spPr>
          <a:xfrm>
            <a:off x="228600" y="5105400"/>
            <a:ext cx="8686800" cy="1985159"/>
          </a:xfrm>
          <a:prstGeom prst="rect">
            <a:avLst/>
          </a:prstGeom>
          <a:noFill/>
        </p:spPr>
        <p:txBody>
          <a:bodyPr wrap="square" rtlCol="0">
            <a:spAutoFit/>
          </a:bodyPr>
          <a:lstStyle/>
          <a:p>
            <a:pPr lvl="0" algn="just">
              <a:buFont typeface="Wingdings" pitchFamily="2" charset="2"/>
              <a:buChar char="Ø"/>
            </a:pPr>
            <a:r>
              <a:rPr lang="en-US" sz="2100" dirty="0" smtClean="0"/>
              <a:t>An application listens for specific broadcast intents by registering a broadcast receiver in </a:t>
            </a:r>
            <a:r>
              <a:rPr lang="en-US" sz="2100" b="1" dirty="0" smtClean="0"/>
              <a:t>AndroidManifest.xml</a:t>
            </a:r>
            <a:r>
              <a:rPr lang="en-US" sz="2100" dirty="0" smtClean="0"/>
              <a:t> file. Consider we are going to register </a:t>
            </a:r>
            <a:r>
              <a:rPr lang="en-US" sz="2100" b="1" dirty="0" err="1" smtClean="0"/>
              <a:t>MyReceiver</a:t>
            </a:r>
            <a:r>
              <a:rPr lang="en-US" sz="2100" dirty="0" smtClean="0"/>
              <a:t> for system generated event </a:t>
            </a:r>
            <a:r>
              <a:rPr lang="en-US" sz="2100" b="1" dirty="0" smtClean="0"/>
              <a:t>ACTION_BOOT_COMPLETED</a:t>
            </a:r>
            <a:r>
              <a:rPr lang="en-US" sz="2100" dirty="0" smtClean="0"/>
              <a:t> which is fired by the system once the Android system has completed the boot process</a:t>
            </a:r>
            <a:r>
              <a:rPr lang="en-US" dirty="0" smtClean="0"/>
              <a:t>.</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0" fill="hold" grpId="1"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2000" fill="hold"/>
                                        <p:tgtEl>
                                          <p:spTgt spid="4"/>
                                        </p:tgtEl>
                                        <p:attrNameLst>
                                          <p:attrName>ppt_w</p:attrName>
                                        </p:attrNameLst>
                                      </p:cBhvr>
                                      <p:tavLst>
                                        <p:tav tm="0">
                                          <p:val>
                                            <p:fltVal val="0"/>
                                          </p:val>
                                        </p:tav>
                                        <p:tav tm="100000">
                                          <p:val>
                                            <p:strVal val="#ppt_w"/>
                                          </p:val>
                                        </p:tav>
                                      </p:tavLst>
                                    </p:anim>
                                    <p:anim calcmode="lin" valueType="num">
                                      <p:cBhvr>
                                        <p:cTn id="26" dur="2000" fill="hold"/>
                                        <p:tgtEl>
                                          <p:spTgt spid="4"/>
                                        </p:tgtEl>
                                        <p:attrNameLst>
                                          <p:attrName>ppt_h</p:attrName>
                                        </p:attrNameLst>
                                      </p:cBhvr>
                                      <p:tavLst>
                                        <p:tav tm="0">
                                          <p:val>
                                            <p:fltVal val="0"/>
                                          </p:val>
                                        </p:tav>
                                        <p:tav tm="100000">
                                          <p:val>
                                            <p:strVal val="#ppt_h"/>
                                          </p:val>
                                        </p:tav>
                                      </p:tavLst>
                                    </p:anim>
                                    <p:animEffect transition="in" filter="fade">
                                      <p:cBhvr>
                                        <p:cTn id="27" dur="20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0-#ppt_w/2"/>
                                          </p:val>
                                        </p:tav>
                                        <p:tav tm="100000">
                                          <p:val>
                                            <p:strVal val="#ppt_x"/>
                                          </p:val>
                                        </p:tav>
                                      </p:tavLst>
                                    </p:anim>
                                    <p:anim calcmode="lin" valueType="num">
                                      <p:cBhvr additive="base">
                                        <p:cTn id="3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6"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1+#ppt_w/2"/>
                                          </p:val>
                                        </p:tav>
                                        <p:tav tm="100000">
                                          <p:val>
                                            <p:strVal val="#ppt_x"/>
                                          </p:val>
                                        </p:tav>
                                      </p:tavLst>
                                    </p:anim>
                                    <p:anim calcmode="lin" valueType="num">
                                      <p:cBhvr additive="base">
                                        <p:cTn id="3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4" grpId="1"/>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p:cNvSpPr/>
          <p:nvPr/>
        </p:nvSpPr>
        <p:spPr>
          <a:xfrm>
            <a:off x="1600200" y="762000"/>
            <a:ext cx="2514600" cy="1524000"/>
          </a:xfrm>
          <a:prstGeom prst="cloud">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rPr>
              <a:t>Android System</a:t>
            </a:r>
            <a:endParaRPr lang="en-US" sz="2800" dirty="0">
              <a:solidFill>
                <a:srgbClr val="002060"/>
              </a:solidFill>
            </a:endParaRPr>
          </a:p>
        </p:txBody>
      </p:sp>
      <p:sp>
        <p:nvSpPr>
          <p:cNvPr id="5" name="Cloud 4"/>
          <p:cNvSpPr/>
          <p:nvPr/>
        </p:nvSpPr>
        <p:spPr>
          <a:xfrm>
            <a:off x="4648200" y="838200"/>
            <a:ext cx="2895600" cy="1295400"/>
          </a:xfrm>
          <a:prstGeom prst="clou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rPr>
              <a:t>Broadcast Receiver</a:t>
            </a:r>
            <a:endParaRPr lang="en-US" sz="2800" dirty="0">
              <a:solidFill>
                <a:srgbClr val="002060"/>
              </a:solidFill>
            </a:endParaRPr>
          </a:p>
        </p:txBody>
      </p:sp>
      <p:sp>
        <p:nvSpPr>
          <p:cNvPr id="6" name="Curved Up Arrow 5"/>
          <p:cNvSpPr/>
          <p:nvPr/>
        </p:nvSpPr>
        <p:spPr>
          <a:xfrm rot="10800000">
            <a:off x="3200400" y="381000"/>
            <a:ext cx="2743200" cy="3810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urved Up Arrow 6"/>
          <p:cNvSpPr/>
          <p:nvPr/>
        </p:nvSpPr>
        <p:spPr>
          <a:xfrm>
            <a:off x="3429000" y="2133600"/>
            <a:ext cx="2743200" cy="3810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3048000" y="0"/>
            <a:ext cx="3200400" cy="369332"/>
          </a:xfrm>
          <a:prstGeom prst="rect">
            <a:avLst/>
          </a:prstGeom>
          <a:noFill/>
        </p:spPr>
        <p:txBody>
          <a:bodyPr wrap="square" rtlCol="0">
            <a:spAutoFit/>
          </a:bodyPr>
          <a:lstStyle/>
          <a:p>
            <a:r>
              <a:rPr lang="en-US" b="1" dirty="0" smtClean="0"/>
              <a:t>Registers for intents to observe</a:t>
            </a:r>
            <a:endParaRPr lang="en-US" b="1" dirty="0"/>
          </a:p>
        </p:txBody>
      </p:sp>
      <p:sp>
        <p:nvSpPr>
          <p:cNvPr id="9" name="TextBox 8"/>
          <p:cNvSpPr txBox="1"/>
          <p:nvPr/>
        </p:nvSpPr>
        <p:spPr>
          <a:xfrm>
            <a:off x="2895600" y="2514600"/>
            <a:ext cx="4343400" cy="369332"/>
          </a:xfrm>
          <a:prstGeom prst="rect">
            <a:avLst/>
          </a:prstGeom>
          <a:noFill/>
        </p:spPr>
        <p:txBody>
          <a:bodyPr wrap="square" rtlCol="0">
            <a:spAutoFit/>
          </a:bodyPr>
          <a:lstStyle/>
          <a:p>
            <a:r>
              <a:rPr lang="en-US" b="1" dirty="0" smtClean="0"/>
              <a:t>Get Notifications when intents occurs</a:t>
            </a:r>
            <a:endParaRPr lang="en-US" b="1" dirty="0"/>
          </a:p>
        </p:txBody>
      </p:sp>
      <p:sp>
        <p:nvSpPr>
          <p:cNvPr id="10" name="TextBox 9"/>
          <p:cNvSpPr txBox="1"/>
          <p:nvPr/>
        </p:nvSpPr>
        <p:spPr>
          <a:xfrm>
            <a:off x="762000" y="2895600"/>
            <a:ext cx="8382000" cy="1200329"/>
          </a:xfrm>
          <a:prstGeom prst="rect">
            <a:avLst/>
          </a:prstGeom>
          <a:noFill/>
        </p:spPr>
        <p:txBody>
          <a:bodyPr wrap="square" rtlCol="0">
            <a:spAutoFit/>
          </a:bodyPr>
          <a:lstStyle/>
          <a:p>
            <a:r>
              <a:rPr lang="en-US" dirty="0" smtClean="0">
                <a:solidFill>
                  <a:schemeClr val="accent6">
                    <a:lumMod val="50000"/>
                  </a:schemeClr>
                </a:solidFill>
              </a:rPr>
              <a:t>&lt;application</a:t>
            </a:r>
          </a:p>
          <a:p>
            <a:r>
              <a:rPr lang="en-US" dirty="0" smtClean="0">
                <a:solidFill>
                  <a:schemeClr val="accent6">
                    <a:lumMod val="50000"/>
                  </a:schemeClr>
                </a:solidFill>
              </a:rPr>
              <a:t>   </a:t>
            </a:r>
            <a:r>
              <a:rPr lang="en-US" dirty="0" err="1" smtClean="0">
                <a:solidFill>
                  <a:schemeClr val="accent6">
                    <a:lumMod val="50000"/>
                  </a:schemeClr>
                </a:solidFill>
              </a:rPr>
              <a:t>android:icon</a:t>
            </a:r>
            <a:r>
              <a:rPr lang="en-US" dirty="0" smtClean="0">
                <a:solidFill>
                  <a:schemeClr val="accent6">
                    <a:lumMod val="50000"/>
                  </a:schemeClr>
                </a:solidFill>
              </a:rPr>
              <a:t>="@</a:t>
            </a:r>
            <a:r>
              <a:rPr lang="en-US" dirty="0" err="1" smtClean="0">
                <a:solidFill>
                  <a:schemeClr val="accent6">
                    <a:lumMod val="50000"/>
                  </a:schemeClr>
                </a:solidFill>
              </a:rPr>
              <a:t>drawable</a:t>
            </a:r>
            <a:r>
              <a:rPr lang="en-US" dirty="0" smtClean="0">
                <a:solidFill>
                  <a:schemeClr val="accent6">
                    <a:lumMod val="50000"/>
                  </a:schemeClr>
                </a:solidFill>
              </a:rPr>
              <a:t>/</a:t>
            </a:r>
            <a:r>
              <a:rPr lang="en-US" dirty="0" err="1" smtClean="0">
                <a:solidFill>
                  <a:schemeClr val="accent6">
                    <a:lumMod val="50000"/>
                  </a:schemeClr>
                </a:solidFill>
              </a:rPr>
              <a:t>ic_launcher</a:t>
            </a:r>
            <a:r>
              <a:rPr lang="en-US" dirty="0" smtClean="0">
                <a:solidFill>
                  <a:schemeClr val="accent6">
                    <a:lumMod val="50000"/>
                  </a:schemeClr>
                </a:solidFill>
              </a:rPr>
              <a:t>"</a:t>
            </a:r>
          </a:p>
          <a:p>
            <a:r>
              <a:rPr lang="en-US" dirty="0" smtClean="0">
                <a:solidFill>
                  <a:schemeClr val="accent6">
                    <a:lumMod val="50000"/>
                  </a:schemeClr>
                </a:solidFill>
              </a:rPr>
              <a:t>   </a:t>
            </a:r>
            <a:r>
              <a:rPr lang="en-US" dirty="0" err="1" smtClean="0">
                <a:solidFill>
                  <a:schemeClr val="accent6">
                    <a:lumMod val="50000"/>
                  </a:schemeClr>
                </a:solidFill>
              </a:rPr>
              <a:t>android:label</a:t>
            </a:r>
            <a:r>
              <a:rPr lang="en-US" dirty="0" smtClean="0">
                <a:solidFill>
                  <a:schemeClr val="accent6">
                    <a:lumMod val="50000"/>
                  </a:schemeClr>
                </a:solidFill>
              </a:rPr>
              <a:t>="@string/</a:t>
            </a:r>
            <a:r>
              <a:rPr lang="en-US" dirty="0" err="1" smtClean="0">
                <a:solidFill>
                  <a:schemeClr val="accent6">
                    <a:lumMod val="50000"/>
                  </a:schemeClr>
                </a:solidFill>
              </a:rPr>
              <a:t>app_name</a:t>
            </a:r>
            <a:r>
              <a:rPr lang="en-US" dirty="0" smtClean="0">
                <a:solidFill>
                  <a:schemeClr val="accent6">
                    <a:lumMod val="50000"/>
                  </a:schemeClr>
                </a:solidFill>
              </a:rPr>
              <a:t>"</a:t>
            </a:r>
          </a:p>
          <a:p>
            <a:r>
              <a:rPr lang="en-US" dirty="0" smtClean="0">
                <a:solidFill>
                  <a:schemeClr val="accent6">
                    <a:lumMod val="50000"/>
                  </a:schemeClr>
                </a:solidFill>
              </a:rPr>
              <a:t>   </a:t>
            </a:r>
            <a:r>
              <a:rPr lang="en-US" dirty="0" err="1" smtClean="0">
                <a:solidFill>
                  <a:schemeClr val="accent6">
                    <a:lumMod val="50000"/>
                  </a:schemeClr>
                </a:solidFill>
              </a:rPr>
              <a:t>android:theme</a:t>
            </a:r>
            <a:r>
              <a:rPr lang="en-US" dirty="0" smtClean="0">
                <a:solidFill>
                  <a:schemeClr val="accent6">
                    <a:lumMod val="50000"/>
                  </a:schemeClr>
                </a:solidFill>
              </a:rPr>
              <a:t>="@style/</a:t>
            </a:r>
            <a:r>
              <a:rPr lang="en-US" dirty="0" err="1" smtClean="0">
                <a:solidFill>
                  <a:schemeClr val="accent6">
                    <a:lumMod val="50000"/>
                  </a:schemeClr>
                </a:solidFill>
              </a:rPr>
              <a:t>AppTheme</a:t>
            </a:r>
            <a:r>
              <a:rPr lang="en-US" dirty="0" smtClean="0">
                <a:solidFill>
                  <a:schemeClr val="accent6">
                    <a:lumMod val="50000"/>
                  </a:schemeClr>
                </a:solidFill>
              </a:rPr>
              <a:t>" &gt;</a:t>
            </a:r>
            <a:endParaRPr lang="en-US" dirty="0">
              <a:solidFill>
                <a:schemeClr val="accent6">
                  <a:lumMod val="50000"/>
                </a:schemeClr>
              </a:solidFill>
            </a:endParaRPr>
          </a:p>
        </p:txBody>
      </p:sp>
      <p:sp>
        <p:nvSpPr>
          <p:cNvPr id="11" name="TextBox 10"/>
          <p:cNvSpPr txBox="1"/>
          <p:nvPr/>
        </p:nvSpPr>
        <p:spPr>
          <a:xfrm>
            <a:off x="838200" y="6488668"/>
            <a:ext cx="4876800" cy="369332"/>
          </a:xfrm>
          <a:prstGeom prst="rect">
            <a:avLst/>
          </a:prstGeom>
          <a:noFill/>
        </p:spPr>
        <p:txBody>
          <a:bodyPr wrap="square" rtlCol="0">
            <a:spAutoFit/>
          </a:bodyPr>
          <a:lstStyle/>
          <a:p>
            <a:r>
              <a:rPr lang="en-US" dirty="0" smtClean="0">
                <a:solidFill>
                  <a:schemeClr val="accent6">
                    <a:lumMod val="50000"/>
                  </a:schemeClr>
                </a:solidFill>
              </a:rPr>
              <a:t>&lt;/application&gt;</a:t>
            </a:r>
            <a:endParaRPr lang="en-US" dirty="0">
              <a:solidFill>
                <a:schemeClr val="accent6">
                  <a:lumMod val="50000"/>
                </a:schemeClr>
              </a:solidFill>
            </a:endParaRPr>
          </a:p>
        </p:txBody>
      </p:sp>
      <p:sp>
        <p:nvSpPr>
          <p:cNvPr id="12" name="TextBox 11"/>
          <p:cNvSpPr txBox="1"/>
          <p:nvPr/>
        </p:nvSpPr>
        <p:spPr>
          <a:xfrm>
            <a:off x="1295400" y="4191000"/>
            <a:ext cx="7239000" cy="2308324"/>
          </a:xfrm>
          <a:prstGeom prst="rect">
            <a:avLst/>
          </a:prstGeom>
          <a:noFill/>
        </p:spPr>
        <p:txBody>
          <a:bodyPr wrap="square" rtlCol="0">
            <a:spAutoFit/>
          </a:bodyPr>
          <a:lstStyle/>
          <a:p>
            <a:r>
              <a:rPr lang="en-US" dirty="0" smtClean="0">
                <a:solidFill>
                  <a:srgbClr val="002060"/>
                </a:solidFill>
              </a:rPr>
              <a:t>&lt;receiver </a:t>
            </a:r>
            <a:r>
              <a:rPr lang="en-US" dirty="0" err="1" smtClean="0">
                <a:solidFill>
                  <a:srgbClr val="002060"/>
                </a:solidFill>
              </a:rPr>
              <a:t>android:name</a:t>
            </a:r>
            <a:r>
              <a:rPr lang="en-US" dirty="0" smtClean="0">
                <a:solidFill>
                  <a:srgbClr val="002060"/>
                </a:solidFill>
              </a:rPr>
              <a:t>="</a:t>
            </a:r>
            <a:r>
              <a:rPr lang="en-US" dirty="0" err="1" smtClean="0">
                <a:solidFill>
                  <a:srgbClr val="002060"/>
                </a:solidFill>
              </a:rPr>
              <a:t>MyReceiver</a:t>
            </a:r>
            <a:r>
              <a:rPr lang="en-US" dirty="0" smtClean="0">
                <a:solidFill>
                  <a:srgbClr val="002060"/>
                </a:solidFill>
              </a:rPr>
              <a:t>"&gt;</a:t>
            </a:r>
          </a:p>
          <a:p>
            <a:r>
              <a:rPr lang="en-US" dirty="0" smtClean="0">
                <a:solidFill>
                  <a:srgbClr val="002060"/>
                </a:solidFill>
              </a:rPr>
              <a:t>   </a:t>
            </a:r>
          </a:p>
          <a:p>
            <a:r>
              <a:rPr lang="en-US" dirty="0" smtClean="0">
                <a:solidFill>
                  <a:srgbClr val="002060"/>
                </a:solidFill>
              </a:rPr>
              <a:t>      &lt;intent-filter&gt;</a:t>
            </a:r>
          </a:p>
          <a:p>
            <a:r>
              <a:rPr lang="en-US" dirty="0" smtClean="0">
                <a:solidFill>
                  <a:srgbClr val="002060"/>
                </a:solidFill>
              </a:rPr>
              <a:t>         &lt;action 	</a:t>
            </a:r>
            <a:r>
              <a:rPr lang="en-US" dirty="0" err="1" smtClean="0">
                <a:solidFill>
                  <a:srgbClr val="002060"/>
                </a:solidFill>
              </a:rPr>
              <a:t>android:name</a:t>
            </a:r>
            <a:r>
              <a:rPr lang="en-US" dirty="0" smtClean="0">
                <a:solidFill>
                  <a:srgbClr val="002060"/>
                </a:solidFill>
              </a:rPr>
              <a:t>="</a:t>
            </a:r>
            <a:r>
              <a:rPr lang="en-US" dirty="0" err="1" smtClean="0">
                <a:solidFill>
                  <a:srgbClr val="002060"/>
                </a:solidFill>
              </a:rPr>
              <a:t>android.intent.action.BOOT_COMPLETED</a:t>
            </a:r>
            <a:r>
              <a:rPr lang="en-US" dirty="0" smtClean="0">
                <a:solidFill>
                  <a:srgbClr val="002060"/>
                </a:solidFill>
              </a:rPr>
              <a:t>"&gt;</a:t>
            </a:r>
          </a:p>
          <a:p>
            <a:r>
              <a:rPr lang="en-US" dirty="0" smtClean="0">
                <a:solidFill>
                  <a:srgbClr val="002060"/>
                </a:solidFill>
              </a:rPr>
              <a:t>         &lt;/action&gt;</a:t>
            </a:r>
          </a:p>
          <a:p>
            <a:r>
              <a:rPr lang="en-US" dirty="0" smtClean="0">
                <a:solidFill>
                  <a:srgbClr val="002060"/>
                </a:solidFill>
              </a:rPr>
              <a:t>      &lt;/intent-filter&gt;   </a:t>
            </a:r>
          </a:p>
          <a:p>
            <a:r>
              <a:rPr lang="en-US" dirty="0" smtClean="0">
                <a:solidFill>
                  <a:srgbClr val="002060"/>
                </a:solidFill>
              </a:rPr>
              <a:t>   &lt;/receiver&gt;</a:t>
            </a:r>
            <a:endParaRPr lang="en-US" dirty="0">
              <a:solidFill>
                <a:srgbClr val="002060"/>
              </a:solidFill>
            </a:endParaRPr>
          </a:p>
        </p:txBody>
      </p:sp>
      <p:sp>
        <p:nvSpPr>
          <p:cNvPr id="13" name="Rounded Rectangle 12"/>
          <p:cNvSpPr/>
          <p:nvPr/>
        </p:nvSpPr>
        <p:spPr>
          <a:xfrm>
            <a:off x="3657600" y="5791200"/>
            <a:ext cx="5486400" cy="10668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Now whenever your Android device gets booted, it will be intercepted </a:t>
            </a:r>
            <a:r>
              <a:rPr lang="en-US" b="1" dirty="0" smtClean="0">
                <a:solidFill>
                  <a:schemeClr val="tx1"/>
                </a:solidFill>
              </a:rPr>
              <a:t>by </a:t>
            </a:r>
            <a:r>
              <a:rPr lang="en-US" b="1" dirty="0" err="1" smtClean="0">
                <a:solidFill>
                  <a:schemeClr val="tx1"/>
                </a:solidFill>
              </a:rPr>
              <a:t>BroadcastReceiver</a:t>
            </a:r>
            <a:r>
              <a:rPr lang="en-US" b="1" dirty="0" smtClean="0">
                <a:solidFill>
                  <a:schemeClr val="tx1"/>
                </a:solidFill>
              </a:rPr>
              <a:t> </a:t>
            </a:r>
            <a:r>
              <a:rPr lang="en-US" b="1" dirty="0" err="1" smtClean="0">
                <a:solidFill>
                  <a:schemeClr val="tx1"/>
                </a:solidFill>
              </a:rPr>
              <a:t>MyReceiver</a:t>
            </a:r>
            <a:r>
              <a:rPr lang="en-US" dirty="0" smtClean="0">
                <a:solidFill>
                  <a:schemeClr val="tx1"/>
                </a:solidFill>
              </a:rPr>
              <a:t> and implemented logic inside </a:t>
            </a:r>
            <a:r>
              <a:rPr lang="en-US" dirty="0" err="1" smtClean="0">
                <a:solidFill>
                  <a:schemeClr val="tx1"/>
                </a:solidFill>
              </a:rPr>
              <a:t>onReceive</a:t>
            </a:r>
            <a:r>
              <a:rPr lang="en-US" dirty="0" smtClean="0">
                <a:solidFill>
                  <a:schemeClr val="tx1"/>
                </a:solidFill>
              </a:rPr>
              <a:t>() will be executed.</a:t>
            </a:r>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2000" fill="hold"/>
                                        <p:tgtEl>
                                          <p:spTgt spid="10"/>
                                        </p:tgtEl>
                                        <p:attrNameLst>
                                          <p:attrName>ppt_x</p:attrName>
                                        </p:attrNameLst>
                                      </p:cBhvr>
                                      <p:tavLst>
                                        <p:tav tm="0">
                                          <p:val>
                                            <p:strVal val="0-#ppt_w/2"/>
                                          </p:val>
                                        </p:tav>
                                        <p:tav tm="100000">
                                          <p:val>
                                            <p:strVal val="#ppt_x"/>
                                          </p:val>
                                        </p:tav>
                                      </p:tavLst>
                                    </p:anim>
                                    <p:anim calcmode="lin" valueType="num">
                                      <p:cBhvr additive="base">
                                        <p:cTn id="44" dur="2000" fill="hold"/>
                                        <p:tgtEl>
                                          <p:spTgt spid="10"/>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2000" fill="hold"/>
                                        <p:tgtEl>
                                          <p:spTgt spid="11"/>
                                        </p:tgtEl>
                                        <p:attrNameLst>
                                          <p:attrName>ppt_x</p:attrName>
                                        </p:attrNameLst>
                                      </p:cBhvr>
                                      <p:tavLst>
                                        <p:tav tm="0">
                                          <p:val>
                                            <p:strVal val="0-#ppt_w/2"/>
                                          </p:val>
                                        </p:tav>
                                        <p:tav tm="100000">
                                          <p:val>
                                            <p:strVal val="#ppt_x"/>
                                          </p:val>
                                        </p:tav>
                                      </p:tavLst>
                                    </p:anim>
                                    <p:anim calcmode="lin" valueType="num">
                                      <p:cBhvr additive="base">
                                        <p:cTn id="48" dur="2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1+#ppt_w/2"/>
                                          </p:val>
                                        </p:tav>
                                        <p:tav tm="100000">
                                          <p:val>
                                            <p:strVal val="#ppt_x"/>
                                          </p:val>
                                        </p:tav>
                                      </p:tavLst>
                                    </p:anim>
                                    <p:anim calcmode="lin" valueType="num">
                                      <p:cBhvr additive="base">
                                        <p:cTn id="5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1"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fill="hold"/>
                                        <p:tgtEl>
                                          <p:spTgt spid="13"/>
                                        </p:tgtEl>
                                        <p:attrNameLst>
                                          <p:attrName>ppt_x</p:attrName>
                                        </p:attrNameLst>
                                      </p:cBhvr>
                                      <p:tavLst>
                                        <p:tav tm="0">
                                          <p:val>
                                            <p:strVal val="#ppt_x"/>
                                          </p:val>
                                        </p:tav>
                                        <p:tav tm="100000">
                                          <p:val>
                                            <p:strVal val="#ppt_x"/>
                                          </p:val>
                                        </p:tav>
                                      </p:tavLst>
                                    </p:anim>
                                    <p:anim calcmode="lin" valueType="num">
                                      <p:cBhvr additive="base">
                                        <p:cTn id="60"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1" grpId="0"/>
      <p:bldP spid="12" grpId="0"/>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2400"/>
            <a:ext cx="9144000" cy="646331"/>
          </a:xfrm>
          <a:prstGeom prst="rect">
            <a:avLst/>
          </a:prstGeom>
          <a:noFill/>
        </p:spPr>
        <p:txBody>
          <a:bodyPr wrap="square" rtlCol="0">
            <a:spAutoFit/>
          </a:bodyPr>
          <a:lstStyle/>
          <a:p>
            <a:pPr lvl="0">
              <a:buFont typeface="Wingdings" pitchFamily="2" charset="2"/>
              <a:buChar char="Ø"/>
            </a:pPr>
            <a:r>
              <a:rPr lang="en-US" dirty="0" smtClean="0"/>
              <a:t>There are several system generated events defined as final static fields in the Intent class. The following table lists a few important system events.</a:t>
            </a:r>
            <a:endParaRPr lang="en-US" dirty="0"/>
          </a:p>
        </p:txBody>
      </p:sp>
      <p:graphicFrame>
        <p:nvGraphicFramePr>
          <p:cNvPr id="3" name="Table 2"/>
          <p:cNvGraphicFramePr>
            <a:graphicFrameLocks noGrp="1"/>
          </p:cNvGraphicFramePr>
          <p:nvPr/>
        </p:nvGraphicFramePr>
        <p:xfrm>
          <a:off x="152400" y="914400"/>
          <a:ext cx="8686800" cy="5867400"/>
        </p:xfrm>
        <a:graphic>
          <a:graphicData uri="http://schemas.openxmlformats.org/drawingml/2006/table">
            <a:tbl>
              <a:tblPr firstRow="1" bandRow="1">
                <a:tableStyleId>{5C22544A-7EE6-4342-B048-85BDC9FD1C3A}</a:tableStyleId>
              </a:tblPr>
              <a:tblGrid>
                <a:gridCol w="990600"/>
                <a:gridCol w="7696200"/>
              </a:tblGrid>
              <a:tr h="533400">
                <a:tc>
                  <a:txBody>
                    <a:bodyPr/>
                    <a:lstStyle/>
                    <a:p>
                      <a:pPr algn="ctr"/>
                      <a:r>
                        <a:rPr lang="en-US" sz="2400" b="1" dirty="0" err="1" smtClean="0">
                          <a:solidFill>
                            <a:srgbClr val="C00000"/>
                          </a:solidFill>
                        </a:rPr>
                        <a:t>S.No</a:t>
                      </a:r>
                      <a:endParaRPr lang="en-US" sz="2400" b="1" dirty="0">
                        <a:solidFill>
                          <a:srgbClr val="C00000"/>
                        </a:solidFill>
                      </a:endParaRPr>
                    </a:p>
                  </a:txBody>
                  <a:tcPr/>
                </a:tc>
                <a:tc>
                  <a:txBody>
                    <a:bodyPr/>
                    <a:lstStyle/>
                    <a:p>
                      <a:pPr algn="ctr"/>
                      <a:r>
                        <a:rPr lang="en-US" sz="2400" b="1" dirty="0" smtClean="0">
                          <a:solidFill>
                            <a:srgbClr val="C00000"/>
                          </a:solidFill>
                        </a:rPr>
                        <a:t>Event Constant &amp; Description</a:t>
                      </a:r>
                      <a:endParaRPr lang="en-US" sz="2400" b="1" dirty="0">
                        <a:solidFill>
                          <a:srgbClr val="C00000"/>
                        </a:solidFill>
                      </a:endParaRPr>
                    </a:p>
                  </a:txBody>
                  <a:tcPr/>
                </a:tc>
              </a:tr>
              <a:tr h="914400">
                <a:tc>
                  <a:txBody>
                    <a:bodyPr/>
                    <a:lstStyle/>
                    <a:p>
                      <a:r>
                        <a:rPr lang="en-US" dirty="0" smtClean="0"/>
                        <a:t>1</a:t>
                      </a:r>
                      <a:endParaRPr lang="en-US" dirty="0"/>
                    </a:p>
                  </a:txBody>
                  <a:tcPr/>
                </a:tc>
                <a:tc>
                  <a:txBody>
                    <a:bodyPr/>
                    <a:lstStyle/>
                    <a:p>
                      <a:endParaRPr lang="en-US" dirty="0"/>
                    </a:p>
                  </a:txBody>
                  <a:tcPr/>
                </a:tc>
              </a:tr>
              <a:tr h="762000">
                <a:tc>
                  <a:txBody>
                    <a:bodyPr/>
                    <a:lstStyle/>
                    <a:p>
                      <a:r>
                        <a:rPr lang="en-US" dirty="0" smtClean="0"/>
                        <a:t>2</a:t>
                      </a:r>
                      <a:endParaRPr lang="en-US" dirty="0"/>
                    </a:p>
                  </a:txBody>
                  <a:tcPr/>
                </a:tc>
                <a:tc>
                  <a:txBody>
                    <a:bodyPr/>
                    <a:lstStyle/>
                    <a:p>
                      <a:endParaRPr lang="en-US" dirty="0"/>
                    </a:p>
                  </a:txBody>
                  <a:tcPr/>
                </a:tc>
              </a:tr>
              <a:tr h="762000">
                <a:tc>
                  <a:txBody>
                    <a:bodyPr/>
                    <a:lstStyle/>
                    <a:p>
                      <a:r>
                        <a:rPr lang="en-US" dirty="0" smtClean="0"/>
                        <a:t>3</a:t>
                      </a:r>
                      <a:endParaRPr lang="en-US" dirty="0"/>
                    </a:p>
                  </a:txBody>
                  <a:tcPr/>
                </a:tc>
                <a:tc>
                  <a:txBody>
                    <a:bodyPr/>
                    <a:lstStyle/>
                    <a:p>
                      <a:endParaRPr lang="en-US" dirty="0"/>
                    </a:p>
                  </a:txBody>
                  <a:tcPr/>
                </a:tc>
              </a:tr>
              <a:tr h="762000">
                <a:tc>
                  <a:txBody>
                    <a:bodyPr/>
                    <a:lstStyle/>
                    <a:p>
                      <a:r>
                        <a:rPr lang="en-US" dirty="0" smtClean="0"/>
                        <a:t>4</a:t>
                      </a:r>
                      <a:endParaRPr lang="en-US" dirty="0"/>
                    </a:p>
                  </a:txBody>
                  <a:tcPr/>
                </a:tc>
                <a:tc>
                  <a:txBody>
                    <a:bodyPr/>
                    <a:lstStyle/>
                    <a:p>
                      <a:endParaRPr lang="en-US" dirty="0"/>
                    </a:p>
                  </a:txBody>
                  <a:tcPr/>
                </a:tc>
              </a:tr>
              <a:tr h="685800">
                <a:tc>
                  <a:txBody>
                    <a:bodyPr/>
                    <a:lstStyle/>
                    <a:p>
                      <a:r>
                        <a:rPr lang="en-US" dirty="0" smtClean="0"/>
                        <a:t>5</a:t>
                      </a:r>
                      <a:endParaRPr lang="en-US" dirty="0"/>
                    </a:p>
                  </a:txBody>
                  <a:tcPr/>
                </a:tc>
                <a:tc>
                  <a:txBody>
                    <a:bodyPr/>
                    <a:lstStyle/>
                    <a:p>
                      <a:endParaRPr lang="en-US" dirty="0"/>
                    </a:p>
                  </a:txBody>
                  <a:tcPr/>
                </a:tc>
              </a:tr>
              <a:tr h="685800">
                <a:tc>
                  <a:txBody>
                    <a:bodyPr/>
                    <a:lstStyle/>
                    <a:p>
                      <a:r>
                        <a:rPr lang="en-US" dirty="0" smtClean="0"/>
                        <a:t>6</a:t>
                      </a:r>
                      <a:endParaRPr lang="en-US" dirty="0"/>
                    </a:p>
                  </a:txBody>
                  <a:tcPr/>
                </a:tc>
                <a:tc>
                  <a:txBody>
                    <a:bodyPr/>
                    <a:lstStyle/>
                    <a:p>
                      <a:endParaRPr lang="en-US" dirty="0"/>
                    </a:p>
                  </a:txBody>
                  <a:tcPr/>
                </a:tc>
              </a:tr>
              <a:tr h="762000">
                <a:tc>
                  <a:txBody>
                    <a:bodyPr/>
                    <a:lstStyle/>
                    <a:p>
                      <a:r>
                        <a:rPr lang="en-US" dirty="0" smtClean="0"/>
                        <a:t>7</a:t>
                      </a:r>
                      <a:endParaRPr lang="en-US" dirty="0"/>
                    </a:p>
                  </a:txBody>
                  <a:tcPr/>
                </a:tc>
                <a:tc>
                  <a:txBody>
                    <a:bodyPr/>
                    <a:lstStyle/>
                    <a:p>
                      <a:endParaRPr lang="en-US" dirty="0"/>
                    </a:p>
                  </a:txBody>
                  <a:tcPr/>
                </a:tc>
              </a:tr>
            </a:tbl>
          </a:graphicData>
        </a:graphic>
      </p:graphicFrame>
      <p:sp>
        <p:nvSpPr>
          <p:cNvPr id="4" name="TextBox 3"/>
          <p:cNvSpPr txBox="1"/>
          <p:nvPr/>
        </p:nvSpPr>
        <p:spPr>
          <a:xfrm>
            <a:off x="1295400" y="1447800"/>
            <a:ext cx="7391400" cy="954107"/>
          </a:xfrm>
          <a:prstGeom prst="rect">
            <a:avLst/>
          </a:prstGeom>
          <a:noFill/>
        </p:spPr>
        <p:txBody>
          <a:bodyPr wrap="square" rtlCol="0">
            <a:spAutoFit/>
          </a:bodyPr>
          <a:lstStyle/>
          <a:p>
            <a:r>
              <a:rPr lang="en-US" sz="2000" b="1" dirty="0" err="1" smtClean="0">
                <a:solidFill>
                  <a:schemeClr val="accent6">
                    <a:lumMod val="75000"/>
                  </a:schemeClr>
                </a:solidFill>
              </a:rPr>
              <a:t>android.intent.action.BATTERY_CHANGED</a:t>
            </a:r>
            <a:endParaRPr lang="en-US" sz="2000" dirty="0" smtClean="0">
              <a:solidFill>
                <a:schemeClr val="accent6">
                  <a:lumMod val="75000"/>
                </a:schemeClr>
              </a:solidFill>
            </a:endParaRPr>
          </a:p>
          <a:p>
            <a:pPr>
              <a:buFont typeface="Wingdings" pitchFamily="2" charset="2"/>
              <a:buChar char="Ø"/>
            </a:pPr>
            <a:r>
              <a:rPr lang="en-US" dirty="0" smtClean="0"/>
              <a:t>Sticky broadcast containing the charging state, level, and other information about the battery.</a:t>
            </a:r>
            <a:endParaRPr lang="en-US" dirty="0"/>
          </a:p>
        </p:txBody>
      </p:sp>
      <p:sp>
        <p:nvSpPr>
          <p:cNvPr id="5" name="TextBox 4"/>
          <p:cNvSpPr txBox="1"/>
          <p:nvPr/>
        </p:nvSpPr>
        <p:spPr>
          <a:xfrm>
            <a:off x="1219200" y="2514600"/>
            <a:ext cx="7315200" cy="677108"/>
          </a:xfrm>
          <a:prstGeom prst="rect">
            <a:avLst/>
          </a:prstGeom>
          <a:noFill/>
        </p:spPr>
        <p:txBody>
          <a:bodyPr wrap="square" rtlCol="0">
            <a:spAutoFit/>
          </a:bodyPr>
          <a:lstStyle/>
          <a:p>
            <a:r>
              <a:rPr lang="en-US" sz="2000" b="1" dirty="0" err="1" smtClean="0">
                <a:solidFill>
                  <a:schemeClr val="accent6">
                    <a:lumMod val="75000"/>
                  </a:schemeClr>
                </a:solidFill>
              </a:rPr>
              <a:t>android.intent.action.BATTERY_LOW</a:t>
            </a:r>
            <a:endParaRPr lang="en-US" sz="2000" b="1" dirty="0" smtClean="0">
              <a:solidFill>
                <a:schemeClr val="accent6">
                  <a:lumMod val="75000"/>
                </a:schemeClr>
              </a:solidFill>
            </a:endParaRPr>
          </a:p>
          <a:p>
            <a:pPr>
              <a:buFont typeface="Wingdings" pitchFamily="2" charset="2"/>
              <a:buChar char="Ø"/>
            </a:pPr>
            <a:r>
              <a:rPr lang="en-US" dirty="0" smtClean="0"/>
              <a:t>Indicates low battery condition on the device</a:t>
            </a:r>
            <a:endParaRPr lang="en-US" dirty="0"/>
          </a:p>
        </p:txBody>
      </p:sp>
      <p:sp>
        <p:nvSpPr>
          <p:cNvPr id="6" name="TextBox 5"/>
          <p:cNvSpPr txBox="1"/>
          <p:nvPr/>
        </p:nvSpPr>
        <p:spPr>
          <a:xfrm>
            <a:off x="1219200" y="3200400"/>
            <a:ext cx="6858000" cy="677108"/>
          </a:xfrm>
          <a:prstGeom prst="rect">
            <a:avLst/>
          </a:prstGeom>
          <a:noFill/>
        </p:spPr>
        <p:txBody>
          <a:bodyPr wrap="square" rtlCol="0">
            <a:spAutoFit/>
          </a:bodyPr>
          <a:lstStyle/>
          <a:p>
            <a:r>
              <a:rPr lang="en-US" sz="2000" b="1" dirty="0" err="1" smtClean="0">
                <a:solidFill>
                  <a:schemeClr val="accent6">
                    <a:lumMod val="75000"/>
                  </a:schemeClr>
                </a:solidFill>
              </a:rPr>
              <a:t>android.intent.action.BATTERY_OKAY</a:t>
            </a:r>
            <a:endParaRPr lang="en-US" sz="2000" b="1" dirty="0" smtClean="0">
              <a:solidFill>
                <a:schemeClr val="accent6">
                  <a:lumMod val="75000"/>
                </a:schemeClr>
              </a:solidFill>
            </a:endParaRPr>
          </a:p>
          <a:p>
            <a:pPr>
              <a:buFont typeface="Wingdings" pitchFamily="2" charset="2"/>
              <a:buChar char="Ø"/>
            </a:pPr>
            <a:r>
              <a:rPr lang="en-US" dirty="0" smtClean="0"/>
              <a:t>Indicates the battery is now okay after being low.</a:t>
            </a:r>
            <a:endParaRPr lang="en-US" dirty="0"/>
          </a:p>
        </p:txBody>
      </p:sp>
      <p:sp>
        <p:nvSpPr>
          <p:cNvPr id="7" name="TextBox 6"/>
          <p:cNvSpPr txBox="1"/>
          <p:nvPr/>
        </p:nvSpPr>
        <p:spPr>
          <a:xfrm>
            <a:off x="1219200" y="3886200"/>
            <a:ext cx="6324600" cy="677108"/>
          </a:xfrm>
          <a:prstGeom prst="rect">
            <a:avLst/>
          </a:prstGeom>
          <a:noFill/>
        </p:spPr>
        <p:txBody>
          <a:bodyPr wrap="square" rtlCol="0">
            <a:spAutoFit/>
          </a:bodyPr>
          <a:lstStyle/>
          <a:p>
            <a:r>
              <a:rPr lang="en-US" sz="2000" b="1" dirty="0" err="1" smtClean="0">
                <a:solidFill>
                  <a:schemeClr val="accent6">
                    <a:lumMod val="75000"/>
                  </a:schemeClr>
                </a:solidFill>
              </a:rPr>
              <a:t>android.intent.action.BOOT_COMPLETED</a:t>
            </a:r>
            <a:endParaRPr lang="en-US" sz="2000" b="1" dirty="0" smtClean="0">
              <a:solidFill>
                <a:schemeClr val="accent6">
                  <a:lumMod val="75000"/>
                </a:schemeClr>
              </a:solidFill>
            </a:endParaRPr>
          </a:p>
          <a:p>
            <a:pPr>
              <a:buFont typeface="Wingdings" pitchFamily="2" charset="2"/>
              <a:buChar char="Ø"/>
            </a:pPr>
            <a:r>
              <a:rPr lang="en-US" dirty="0" smtClean="0"/>
              <a:t>This is broadcast once, after the system has finished booting.</a:t>
            </a:r>
            <a:endParaRPr lang="en-US" dirty="0"/>
          </a:p>
        </p:txBody>
      </p:sp>
      <p:sp>
        <p:nvSpPr>
          <p:cNvPr id="8" name="TextBox 7"/>
          <p:cNvSpPr txBox="1"/>
          <p:nvPr/>
        </p:nvSpPr>
        <p:spPr>
          <a:xfrm>
            <a:off x="1219200" y="4648200"/>
            <a:ext cx="6248400" cy="677108"/>
          </a:xfrm>
          <a:prstGeom prst="rect">
            <a:avLst/>
          </a:prstGeom>
          <a:noFill/>
        </p:spPr>
        <p:txBody>
          <a:bodyPr wrap="square" rtlCol="0">
            <a:spAutoFit/>
          </a:bodyPr>
          <a:lstStyle/>
          <a:p>
            <a:r>
              <a:rPr lang="en-US" sz="2000" b="1" dirty="0" err="1" smtClean="0">
                <a:solidFill>
                  <a:schemeClr val="accent6">
                    <a:lumMod val="75000"/>
                  </a:schemeClr>
                </a:solidFill>
              </a:rPr>
              <a:t>android.intent.action.BUG_REPORT</a:t>
            </a:r>
            <a:endParaRPr lang="en-US" sz="2000" b="1" dirty="0" smtClean="0">
              <a:solidFill>
                <a:schemeClr val="accent6">
                  <a:lumMod val="75000"/>
                </a:schemeClr>
              </a:solidFill>
            </a:endParaRPr>
          </a:p>
          <a:p>
            <a:pPr>
              <a:buFont typeface="Wingdings" pitchFamily="2" charset="2"/>
              <a:buChar char="Ø"/>
            </a:pPr>
            <a:r>
              <a:rPr lang="en-US" dirty="0" smtClean="0"/>
              <a:t>Show activity for reporting a bug.</a:t>
            </a:r>
            <a:endParaRPr lang="en-US" dirty="0"/>
          </a:p>
        </p:txBody>
      </p:sp>
      <p:sp>
        <p:nvSpPr>
          <p:cNvPr id="9" name="TextBox 8"/>
          <p:cNvSpPr txBox="1"/>
          <p:nvPr/>
        </p:nvSpPr>
        <p:spPr>
          <a:xfrm>
            <a:off x="1219200" y="5334000"/>
            <a:ext cx="6248400" cy="677108"/>
          </a:xfrm>
          <a:prstGeom prst="rect">
            <a:avLst/>
          </a:prstGeom>
          <a:noFill/>
        </p:spPr>
        <p:txBody>
          <a:bodyPr wrap="square" rtlCol="0">
            <a:spAutoFit/>
          </a:bodyPr>
          <a:lstStyle/>
          <a:p>
            <a:r>
              <a:rPr lang="en-US" sz="2000" b="1" dirty="0" err="1" smtClean="0">
                <a:solidFill>
                  <a:schemeClr val="accent6">
                    <a:lumMod val="75000"/>
                  </a:schemeClr>
                </a:solidFill>
              </a:rPr>
              <a:t>android.intent.action.CALL</a:t>
            </a:r>
            <a:endParaRPr lang="en-US" sz="2000" b="1" dirty="0" smtClean="0">
              <a:solidFill>
                <a:schemeClr val="accent6">
                  <a:lumMod val="75000"/>
                </a:schemeClr>
              </a:solidFill>
            </a:endParaRPr>
          </a:p>
          <a:p>
            <a:r>
              <a:rPr lang="en-US" dirty="0" smtClean="0"/>
              <a:t>Perform a call to someone specified by the data</a:t>
            </a:r>
            <a:endParaRPr lang="en-US" dirty="0"/>
          </a:p>
        </p:txBody>
      </p:sp>
      <p:sp>
        <p:nvSpPr>
          <p:cNvPr id="10" name="TextBox 9"/>
          <p:cNvSpPr txBox="1"/>
          <p:nvPr/>
        </p:nvSpPr>
        <p:spPr>
          <a:xfrm>
            <a:off x="1219200" y="5934670"/>
            <a:ext cx="7543800" cy="954107"/>
          </a:xfrm>
          <a:prstGeom prst="rect">
            <a:avLst/>
          </a:prstGeom>
          <a:noFill/>
        </p:spPr>
        <p:txBody>
          <a:bodyPr wrap="square" rtlCol="0">
            <a:spAutoFit/>
          </a:bodyPr>
          <a:lstStyle/>
          <a:p>
            <a:r>
              <a:rPr lang="en-US" sz="2000" b="1" dirty="0" err="1" smtClean="0">
                <a:solidFill>
                  <a:schemeClr val="accent6">
                    <a:lumMod val="75000"/>
                  </a:schemeClr>
                </a:solidFill>
              </a:rPr>
              <a:t>android.intent.action.CALL_BUTTON</a:t>
            </a:r>
            <a:endParaRPr lang="en-US" sz="2000" b="1" dirty="0" smtClean="0">
              <a:solidFill>
                <a:schemeClr val="accent6">
                  <a:lumMod val="75000"/>
                </a:schemeClr>
              </a:solidFill>
            </a:endParaRPr>
          </a:p>
          <a:p>
            <a:pPr>
              <a:buFont typeface="Wingdings" pitchFamily="2" charset="2"/>
              <a:buChar char="Ø"/>
            </a:pPr>
            <a:r>
              <a:rPr lang="en-US" dirty="0" smtClean="0"/>
              <a:t>The user pressed the "call" button to go to the dialer or other appropriate UI for placing a call.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2000" fill="hold"/>
                                        <p:tgtEl>
                                          <p:spTgt spid="3"/>
                                        </p:tgtEl>
                                        <p:attrNameLst>
                                          <p:attrName>ppt_x</p:attrName>
                                        </p:attrNameLst>
                                      </p:cBhvr>
                                      <p:tavLst>
                                        <p:tav tm="0">
                                          <p:val>
                                            <p:strVal val="1+#ppt_w/2"/>
                                          </p:val>
                                        </p:tav>
                                        <p:tav tm="100000">
                                          <p:val>
                                            <p:strVal val="#ppt_x"/>
                                          </p:val>
                                        </p:tav>
                                      </p:tavLst>
                                    </p:anim>
                                    <p:anim calcmode="lin" valueType="num">
                                      <p:cBhvr additive="base">
                                        <p:cTn id="14" dur="2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3"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1+#ppt_w/2"/>
                                          </p:val>
                                        </p:tav>
                                        <p:tav tm="100000">
                                          <p:val>
                                            <p:strVal val="#ppt_x"/>
                                          </p:val>
                                        </p:tav>
                                      </p:tavLst>
                                    </p:anim>
                                    <p:anim calcmode="lin" valueType="num">
                                      <p:cBhvr additive="base">
                                        <p:cTn id="26"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3"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1+#ppt_w/2"/>
                                          </p:val>
                                        </p:tav>
                                        <p:tav tm="100000">
                                          <p:val>
                                            <p:strVal val="#ppt_x"/>
                                          </p:val>
                                        </p:tav>
                                      </p:tavLst>
                                    </p:anim>
                                    <p:anim calcmode="lin" valueType="num">
                                      <p:cBhvr additive="base">
                                        <p:cTn id="3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3"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1+#ppt_w/2"/>
                                          </p:val>
                                        </p:tav>
                                        <p:tav tm="100000">
                                          <p:val>
                                            <p:strVal val="#ppt_x"/>
                                          </p:val>
                                        </p:tav>
                                      </p:tavLst>
                                    </p:anim>
                                    <p:anim calcmode="lin" valueType="num">
                                      <p:cBhvr additive="base">
                                        <p:cTn id="3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3"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1+#ppt_w/2"/>
                                          </p:val>
                                        </p:tav>
                                        <p:tav tm="100000">
                                          <p:val>
                                            <p:strVal val="#ppt_x"/>
                                          </p:val>
                                        </p:tav>
                                      </p:tavLst>
                                    </p:anim>
                                    <p:anim calcmode="lin" valueType="num">
                                      <p:cBhvr additive="base">
                                        <p:cTn id="44"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3"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1+#ppt_w/2"/>
                                          </p:val>
                                        </p:tav>
                                        <p:tav tm="100000">
                                          <p:val>
                                            <p:strVal val="#ppt_x"/>
                                          </p:val>
                                        </p:tav>
                                      </p:tavLst>
                                    </p:anim>
                                    <p:anim calcmode="lin" valueType="num">
                                      <p:cBhvr additive="base">
                                        <p:cTn id="50"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3"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1+#ppt_w/2"/>
                                          </p:val>
                                        </p:tav>
                                        <p:tav tm="100000">
                                          <p:val>
                                            <p:strVal val="#ppt_x"/>
                                          </p:val>
                                        </p:tav>
                                      </p:tavLst>
                                    </p:anim>
                                    <p:anim calcmode="lin" valueType="num">
                                      <p:cBhvr additive="base">
                                        <p:cTn id="56"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609600" y="4572000"/>
            <a:ext cx="7010400" cy="2286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2D050"/>
              </a:solidFill>
            </a:endParaRPr>
          </a:p>
        </p:txBody>
      </p:sp>
      <p:graphicFrame>
        <p:nvGraphicFramePr>
          <p:cNvPr id="3" name="Table 2"/>
          <p:cNvGraphicFramePr>
            <a:graphicFrameLocks noGrp="1"/>
          </p:cNvGraphicFramePr>
          <p:nvPr/>
        </p:nvGraphicFramePr>
        <p:xfrm>
          <a:off x="228600" y="228600"/>
          <a:ext cx="8686800" cy="2057400"/>
        </p:xfrm>
        <a:graphic>
          <a:graphicData uri="http://schemas.openxmlformats.org/drawingml/2006/table">
            <a:tbl>
              <a:tblPr firstRow="1" bandRow="1">
                <a:tableStyleId>{5C22544A-7EE6-4342-B048-85BDC9FD1C3A}</a:tableStyleId>
              </a:tblPr>
              <a:tblGrid>
                <a:gridCol w="990600"/>
                <a:gridCol w="7696200"/>
              </a:tblGrid>
              <a:tr h="533400">
                <a:tc>
                  <a:txBody>
                    <a:bodyPr/>
                    <a:lstStyle/>
                    <a:p>
                      <a:pPr algn="ctr"/>
                      <a:r>
                        <a:rPr lang="en-US" sz="2400" b="1" dirty="0" err="1" smtClean="0">
                          <a:solidFill>
                            <a:srgbClr val="C00000"/>
                          </a:solidFill>
                        </a:rPr>
                        <a:t>S.No</a:t>
                      </a:r>
                      <a:endParaRPr lang="en-US" sz="2400" b="1" dirty="0">
                        <a:solidFill>
                          <a:srgbClr val="C00000"/>
                        </a:solidFill>
                      </a:endParaRPr>
                    </a:p>
                  </a:txBody>
                  <a:tcPr/>
                </a:tc>
                <a:tc>
                  <a:txBody>
                    <a:bodyPr/>
                    <a:lstStyle/>
                    <a:p>
                      <a:pPr algn="ctr"/>
                      <a:r>
                        <a:rPr lang="en-US" sz="2400" b="1" dirty="0" smtClean="0">
                          <a:solidFill>
                            <a:srgbClr val="C00000"/>
                          </a:solidFill>
                        </a:rPr>
                        <a:t>Event Constant &amp; Description</a:t>
                      </a:r>
                      <a:endParaRPr lang="en-US" sz="2400" b="1" dirty="0">
                        <a:solidFill>
                          <a:srgbClr val="C00000"/>
                        </a:solidFill>
                      </a:endParaRPr>
                    </a:p>
                  </a:txBody>
                  <a:tcPr/>
                </a:tc>
              </a:tr>
              <a:tr h="762000">
                <a:tc>
                  <a:txBody>
                    <a:bodyPr/>
                    <a:lstStyle/>
                    <a:p>
                      <a:r>
                        <a:rPr lang="en-US" dirty="0" smtClean="0"/>
                        <a:t>8</a:t>
                      </a:r>
                      <a:endParaRPr lang="en-US" dirty="0"/>
                    </a:p>
                  </a:txBody>
                  <a:tcPr/>
                </a:tc>
                <a:tc>
                  <a:txBody>
                    <a:bodyPr/>
                    <a:lstStyle/>
                    <a:p>
                      <a:endParaRPr lang="en-US" dirty="0"/>
                    </a:p>
                  </a:txBody>
                  <a:tcPr/>
                </a:tc>
              </a:tr>
              <a:tr h="762000">
                <a:tc>
                  <a:txBody>
                    <a:bodyPr/>
                    <a:lstStyle/>
                    <a:p>
                      <a:r>
                        <a:rPr lang="en-US" dirty="0" smtClean="0"/>
                        <a:t>9</a:t>
                      </a:r>
                      <a:endParaRPr lang="en-US" dirty="0"/>
                    </a:p>
                  </a:txBody>
                  <a:tcPr/>
                </a:tc>
                <a:tc>
                  <a:txBody>
                    <a:bodyPr/>
                    <a:lstStyle/>
                    <a:p>
                      <a:endParaRPr lang="en-US" dirty="0"/>
                    </a:p>
                  </a:txBody>
                  <a:tcPr/>
                </a:tc>
              </a:tr>
            </a:tbl>
          </a:graphicData>
        </a:graphic>
      </p:graphicFrame>
      <p:sp>
        <p:nvSpPr>
          <p:cNvPr id="4" name="TextBox 3"/>
          <p:cNvSpPr txBox="1"/>
          <p:nvPr/>
        </p:nvSpPr>
        <p:spPr>
          <a:xfrm>
            <a:off x="1295400" y="762000"/>
            <a:ext cx="7391400" cy="707886"/>
          </a:xfrm>
          <a:prstGeom prst="rect">
            <a:avLst/>
          </a:prstGeom>
          <a:noFill/>
        </p:spPr>
        <p:txBody>
          <a:bodyPr wrap="square" rtlCol="0">
            <a:spAutoFit/>
          </a:bodyPr>
          <a:lstStyle/>
          <a:p>
            <a:r>
              <a:rPr lang="en-US" sz="2000" b="1" dirty="0" err="1" smtClean="0">
                <a:solidFill>
                  <a:schemeClr val="accent6">
                    <a:lumMod val="75000"/>
                  </a:schemeClr>
                </a:solidFill>
              </a:rPr>
              <a:t>android.intent.action.DATE_CHANGED</a:t>
            </a:r>
            <a:endParaRPr lang="en-US" sz="2000" dirty="0" smtClean="0">
              <a:solidFill>
                <a:schemeClr val="accent6">
                  <a:lumMod val="75000"/>
                </a:schemeClr>
              </a:solidFill>
            </a:endParaRPr>
          </a:p>
          <a:p>
            <a:pPr>
              <a:buFont typeface="Wingdings" pitchFamily="2" charset="2"/>
              <a:buChar char="Ø"/>
            </a:pPr>
            <a:r>
              <a:rPr lang="en-US" sz="2000" dirty="0" smtClean="0"/>
              <a:t>The date has changed.</a:t>
            </a:r>
            <a:endParaRPr lang="en-US" dirty="0"/>
          </a:p>
        </p:txBody>
      </p:sp>
      <p:sp>
        <p:nvSpPr>
          <p:cNvPr id="5" name="TextBox 4"/>
          <p:cNvSpPr txBox="1"/>
          <p:nvPr/>
        </p:nvSpPr>
        <p:spPr>
          <a:xfrm>
            <a:off x="1295400" y="1600200"/>
            <a:ext cx="7315200" cy="707886"/>
          </a:xfrm>
          <a:prstGeom prst="rect">
            <a:avLst/>
          </a:prstGeom>
          <a:noFill/>
        </p:spPr>
        <p:txBody>
          <a:bodyPr wrap="square" rtlCol="0">
            <a:spAutoFit/>
          </a:bodyPr>
          <a:lstStyle/>
          <a:p>
            <a:r>
              <a:rPr lang="en-US" sz="2000" b="1" dirty="0" err="1" smtClean="0">
                <a:solidFill>
                  <a:schemeClr val="accent6">
                    <a:lumMod val="75000"/>
                  </a:schemeClr>
                </a:solidFill>
              </a:rPr>
              <a:t>android.intent.action.REBOOT</a:t>
            </a:r>
            <a:endParaRPr lang="en-US" sz="2000" dirty="0" smtClean="0">
              <a:solidFill>
                <a:schemeClr val="accent6">
                  <a:lumMod val="75000"/>
                </a:schemeClr>
              </a:solidFill>
            </a:endParaRPr>
          </a:p>
          <a:p>
            <a:pPr>
              <a:buFont typeface="Wingdings" pitchFamily="2" charset="2"/>
              <a:buChar char="Ø"/>
            </a:pPr>
            <a:r>
              <a:rPr lang="en-US" sz="2000" dirty="0" smtClean="0"/>
              <a:t>Have the device reboot</a:t>
            </a:r>
            <a:endParaRPr lang="en-US" dirty="0"/>
          </a:p>
        </p:txBody>
      </p:sp>
      <p:sp>
        <p:nvSpPr>
          <p:cNvPr id="11" name="TextBox 10"/>
          <p:cNvSpPr txBox="1"/>
          <p:nvPr/>
        </p:nvSpPr>
        <p:spPr>
          <a:xfrm>
            <a:off x="0" y="2362200"/>
            <a:ext cx="4038600" cy="461665"/>
          </a:xfrm>
          <a:prstGeom prst="rect">
            <a:avLst/>
          </a:prstGeom>
          <a:noFill/>
        </p:spPr>
        <p:txBody>
          <a:bodyPr wrap="square" rtlCol="0">
            <a:spAutoFit/>
          </a:bodyPr>
          <a:lstStyle/>
          <a:p>
            <a:r>
              <a:rPr lang="en-US" sz="2400" b="1" dirty="0" smtClean="0">
                <a:solidFill>
                  <a:srgbClr val="0070C0"/>
                </a:solidFill>
              </a:rPr>
              <a:t>Broadcasting Custom Intents</a:t>
            </a:r>
            <a:endParaRPr lang="en-US" dirty="0"/>
          </a:p>
        </p:txBody>
      </p:sp>
      <p:sp>
        <p:nvSpPr>
          <p:cNvPr id="12" name="TextBox 11"/>
          <p:cNvSpPr txBox="1"/>
          <p:nvPr/>
        </p:nvSpPr>
        <p:spPr>
          <a:xfrm>
            <a:off x="228600" y="2819400"/>
            <a:ext cx="8915400" cy="1708160"/>
          </a:xfrm>
          <a:prstGeom prst="rect">
            <a:avLst/>
          </a:prstGeom>
          <a:noFill/>
        </p:spPr>
        <p:txBody>
          <a:bodyPr wrap="square" rtlCol="0">
            <a:spAutoFit/>
          </a:bodyPr>
          <a:lstStyle/>
          <a:p>
            <a:pPr lvl="0" algn="just">
              <a:buFont typeface="Wingdings" pitchFamily="2" charset="2"/>
              <a:buChar char="Ø"/>
            </a:pPr>
            <a:r>
              <a:rPr lang="en-US" sz="2100" dirty="0" smtClean="0"/>
              <a:t>If you want your application itself should generate and send custom intents then you will have to create and send those intents by using the </a:t>
            </a:r>
            <a:r>
              <a:rPr lang="en-US" sz="2100" b="1" dirty="0" err="1" smtClean="0"/>
              <a:t>sendBroadcast</a:t>
            </a:r>
            <a:r>
              <a:rPr lang="en-US" sz="2100" b="1" dirty="0" smtClean="0"/>
              <a:t>() </a:t>
            </a:r>
            <a:r>
              <a:rPr lang="en-US" sz="2100" dirty="0" smtClean="0"/>
              <a:t>method inside your activity class. If you use the </a:t>
            </a:r>
            <a:r>
              <a:rPr lang="en-US" sz="2100" b="1" dirty="0" err="1" smtClean="0"/>
              <a:t>sendStickyBroadcast</a:t>
            </a:r>
            <a:r>
              <a:rPr lang="en-US" sz="2100" b="1" dirty="0" smtClean="0"/>
              <a:t>(Intent) method</a:t>
            </a:r>
            <a:r>
              <a:rPr lang="en-US" sz="2100" dirty="0" smtClean="0"/>
              <a:t>, the Intent is sticky, meaning the Intent you are sending stays around after the broadcast is complete.</a:t>
            </a:r>
            <a:endParaRPr lang="en-US" dirty="0"/>
          </a:p>
        </p:txBody>
      </p:sp>
      <p:sp>
        <p:nvSpPr>
          <p:cNvPr id="13" name="TextBox 12"/>
          <p:cNvSpPr txBox="1"/>
          <p:nvPr/>
        </p:nvSpPr>
        <p:spPr>
          <a:xfrm>
            <a:off x="1219200" y="4495800"/>
            <a:ext cx="6096000" cy="2400657"/>
          </a:xfrm>
          <a:prstGeom prst="rect">
            <a:avLst/>
          </a:prstGeom>
          <a:noFill/>
        </p:spPr>
        <p:txBody>
          <a:bodyPr wrap="square" rtlCol="0">
            <a:spAutoFit/>
          </a:bodyPr>
          <a:lstStyle/>
          <a:p>
            <a:pPr>
              <a:lnSpc>
                <a:spcPct val="150000"/>
              </a:lnSpc>
            </a:pPr>
            <a:r>
              <a:rPr lang="en-US" sz="2000" dirty="0" smtClean="0">
                <a:solidFill>
                  <a:srgbClr val="C00000"/>
                </a:solidFill>
              </a:rPr>
              <a:t>public void </a:t>
            </a:r>
            <a:r>
              <a:rPr lang="en-US" sz="2000" dirty="0" err="1" smtClean="0">
                <a:solidFill>
                  <a:srgbClr val="C00000"/>
                </a:solidFill>
              </a:rPr>
              <a:t>broadcastIntent</a:t>
            </a:r>
            <a:r>
              <a:rPr lang="en-US" sz="2000" dirty="0" smtClean="0">
                <a:solidFill>
                  <a:srgbClr val="C00000"/>
                </a:solidFill>
              </a:rPr>
              <a:t>(View </a:t>
            </a:r>
            <a:r>
              <a:rPr lang="en-US" sz="2000" dirty="0" err="1" smtClean="0">
                <a:solidFill>
                  <a:srgbClr val="C00000"/>
                </a:solidFill>
              </a:rPr>
              <a:t>view</a:t>
            </a:r>
            <a:r>
              <a:rPr lang="en-US" sz="2000" dirty="0" smtClean="0">
                <a:solidFill>
                  <a:srgbClr val="C00000"/>
                </a:solidFill>
              </a:rPr>
              <a:t>) {</a:t>
            </a:r>
          </a:p>
          <a:p>
            <a:pPr>
              <a:lnSpc>
                <a:spcPct val="150000"/>
              </a:lnSpc>
            </a:pPr>
            <a:r>
              <a:rPr lang="en-US" sz="2000" dirty="0" smtClean="0">
                <a:solidFill>
                  <a:srgbClr val="C00000"/>
                </a:solidFill>
              </a:rPr>
              <a:t>   Intent </a:t>
            </a:r>
            <a:r>
              <a:rPr lang="en-US" sz="2000" dirty="0" err="1" smtClean="0">
                <a:solidFill>
                  <a:srgbClr val="C00000"/>
                </a:solidFill>
              </a:rPr>
              <a:t>intent</a:t>
            </a:r>
            <a:r>
              <a:rPr lang="en-US" sz="2000" dirty="0" smtClean="0">
                <a:solidFill>
                  <a:srgbClr val="C00000"/>
                </a:solidFill>
              </a:rPr>
              <a:t> = new Intent();</a:t>
            </a:r>
          </a:p>
          <a:p>
            <a:pPr>
              <a:lnSpc>
                <a:spcPct val="150000"/>
              </a:lnSpc>
            </a:pPr>
            <a:r>
              <a:rPr lang="en-US" sz="2000" dirty="0" smtClean="0">
                <a:solidFill>
                  <a:srgbClr val="C00000"/>
                </a:solidFill>
              </a:rPr>
              <a:t>   </a:t>
            </a:r>
            <a:r>
              <a:rPr lang="en-US" sz="2000" dirty="0" err="1" smtClean="0">
                <a:solidFill>
                  <a:srgbClr val="C00000"/>
                </a:solidFill>
              </a:rPr>
              <a:t>intent.setAction</a:t>
            </a:r>
            <a:r>
              <a:rPr lang="en-US" sz="2000" dirty="0" smtClean="0">
                <a:solidFill>
                  <a:srgbClr val="C00000"/>
                </a:solidFill>
              </a:rPr>
              <a:t>("</a:t>
            </a:r>
            <a:r>
              <a:rPr lang="en-US" sz="2000" dirty="0" err="1" smtClean="0">
                <a:solidFill>
                  <a:srgbClr val="C00000"/>
                </a:solidFill>
              </a:rPr>
              <a:t>com.androidapp.CUSTOM_INTENT</a:t>
            </a:r>
            <a:r>
              <a:rPr lang="en-US" sz="2000" dirty="0" smtClean="0">
                <a:solidFill>
                  <a:srgbClr val="C00000"/>
                </a:solidFill>
              </a:rPr>
              <a:t>");</a:t>
            </a:r>
          </a:p>
          <a:p>
            <a:pPr>
              <a:lnSpc>
                <a:spcPct val="150000"/>
              </a:lnSpc>
            </a:pPr>
            <a:r>
              <a:rPr lang="en-US" sz="2000" dirty="0" smtClean="0">
                <a:solidFill>
                  <a:srgbClr val="C00000"/>
                </a:solidFill>
              </a:rPr>
              <a:t>   </a:t>
            </a:r>
            <a:r>
              <a:rPr lang="en-US" sz="2000" dirty="0" err="1" smtClean="0">
                <a:solidFill>
                  <a:srgbClr val="C00000"/>
                </a:solidFill>
              </a:rPr>
              <a:t>sendBroadcast</a:t>
            </a:r>
            <a:r>
              <a:rPr lang="en-US" sz="2000" dirty="0" smtClean="0">
                <a:solidFill>
                  <a:srgbClr val="C00000"/>
                </a:solidFill>
              </a:rPr>
              <a:t>(intent);</a:t>
            </a:r>
          </a:p>
          <a:p>
            <a:pPr>
              <a:lnSpc>
                <a:spcPct val="150000"/>
              </a:lnSpc>
            </a:pPr>
            <a:r>
              <a:rPr lang="en-US" sz="2000" dirty="0" smtClean="0">
                <a:solidFill>
                  <a:srgbClr val="C00000"/>
                </a:solidFill>
              </a:rPr>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1+#ppt_w/2"/>
                                          </p:val>
                                        </p:tav>
                                        <p:tav tm="100000">
                                          <p:val>
                                            <p:strVal val="#ppt_x"/>
                                          </p:val>
                                        </p:tav>
                                      </p:tavLst>
                                    </p:anim>
                                    <p:anim calcmode="lin" valueType="num">
                                      <p:cBhvr additive="base">
                                        <p:cTn id="8" dur="2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1+#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2000" fill="hold"/>
                                        <p:tgtEl>
                                          <p:spTgt spid="14"/>
                                        </p:tgtEl>
                                        <p:attrNameLst>
                                          <p:attrName>ppt_x</p:attrName>
                                        </p:attrNameLst>
                                      </p:cBhvr>
                                      <p:tavLst>
                                        <p:tav tm="0">
                                          <p:val>
                                            <p:strVal val="1+#ppt_w/2"/>
                                          </p:val>
                                        </p:tav>
                                        <p:tav tm="100000">
                                          <p:val>
                                            <p:strVal val="#ppt_x"/>
                                          </p:val>
                                        </p:tav>
                                      </p:tavLst>
                                    </p:anim>
                                    <p:anim calcmode="lin" valueType="num">
                                      <p:cBhvr additive="base">
                                        <p:cTn id="38" dur="20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p:bldP spid="5" grpId="0"/>
      <p:bldP spid="11"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533400" y="381001"/>
            <a:ext cx="8001000" cy="37338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685800" y="4038600"/>
            <a:ext cx="7696200" cy="2819400"/>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8600" y="1066800"/>
            <a:ext cx="8382000" cy="55626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0" y="228600"/>
            <a:ext cx="9144000" cy="738664"/>
          </a:xfrm>
          <a:prstGeom prst="rect">
            <a:avLst/>
          </a:prstGeom>
          <a:noFill/>
        </p:spPr>
        <p:txBody>
          <a:bodyPr wrap="square" rtlCol="0">
            <a:spAutoFit/>
          </a:bodyPr>
          <a:lstStyle/>
          <a:p>
            <a:pPr algn="just">
              <a:buFont typeface="Wingdings" pitchFamily="2" charset="2"/>
              <a:buChar char="Ø"/>
            </a:pPr>
            <a:r>
              <a:rPr lang="en-US" sz="2100" dirty="0" smtClean="0"/>
              <a:t>This intent </a:t>
            </a:r>
            <a:r>
              <a:rPr lang="en-US" sz="2100" dirty="0" err="1" smtClean="0"/>
              <a:t>com.androidapp.CUSTOM_INTENT</a:t>
            </a:r>
            <a:r>
              <a:rPr lang="en-US" sz="2100" dirty="0" smtClean="0"/>
              <a:t> can also be registered in similar way as we have registered system generated intent</a:t>
            </a:r>
            <a:r>
              <a:rPr lang="en-US" dirty="0" smtClean="0"/>
              <a:t>.</a:t>
            </a:r>
            <a:endParaRPr lang="en-US" dirty="0"/>
          </a:p>
        </p:txBody>
      </p:sp>
      <p:sp>
        <p:nvSpPr>
          <p:cNvPr id="3" name="TextBox 2"/>
          <p:cNvSpPr txBox="1"/>
          <p:nvPr/>
        </p:nvSpPr>
        <p:spPr>
          <a:xfrm>
            <a:off x="533400" y="1219200"/>
            <a:ext cx="8153400" cy="1323439"/>
          </a:xfrm>
          <a:prstGeom prst="rect">
            <a:avLst/>
          </a:prstGeom>
          <a:noFill/>
        </p:spPr>
        <p:txBody>
          <a:bodyPr wrap="square" rtlCol="0">
            <a:spAutoFit/>
          </a:bodyPr>
          <a:lstStyle/>
          <a:p>
            <a:r>
              <a:rPr lang="en-US" sz="2000" dirty="0" smtClean="0"/>
              <a:t>&lt;application</a:t>
            </a:r>
          </a:p>
          <a:p>
            <a:r>
              <a:rPr lang="en-US" sz="2000" dirty="0" smtClean="0"/>
              <a:t>   </a:t>
            </a:r>
            <a:r>
              <a:rPr lang="en-US" sz="2000" dirty="0" err="1" smtClean="0"/>
              <a:t>android:icon</a:t>
            </a:r>
            <a:r>
              <a:rPr lang="en-US" sz="2000" dirty="0" smtClean="0"/>
              <a:t>="@</a:t>
            </a:r>
            <a:r>
              <a:rPr lang="en-US" sz="2000" dirty="0" err="1" smtClean="0"/>
              <a:t>drawable</a:t>
            </a:r>
            <a:r>
              <a:rPr lang="en-US" sz="2000" dirty="0" smtClean="0"/>
              <a:t>/</a:t>
            </a:r>
            <a:r>
              <a:rPr lang="en-US" sz="2000" dirty="0" err="1" smtClean="0"/>
              <a:t>ic_launcher</a:t>
            </a:r>
            <a:r>
              <a:rPr lang="en-US" sz="2000" dirty="0" smtClean="0"/>
              <a:t>"</a:t>
            </a:r>
          </a:p>
          <a:p>
            <a:r>
              <a:rPr lang="en-US" sz="2000" dirty="0" smtClean="0"/>
              <a:t>   </a:t>
            </a:r>
            <a:r>
              <a:rPr lang="en-US" sz="2000" dirty="0" err="1" smtClean="0"/>
              <a:t>android:label</a:t>
            </a:r>
            <a:r>
              <a:rPr lang="en-US" sz="2000" dirty="0" smtClean="0"/>
              <a:t>="@string/</a:t>
            </a:r>
            <a:r>
              <a:rPr lang="en-US" sz="2000" dirty="0" err="1" smtClean="0"/>
              <a:t>app_name</a:t>
            </a:r>
            <a:r>
              <a:rPr lang="en-US" sz="2000" dirty="0" smtClean="0"/>
              <a:t>"</a:t>
            </a:r>
          </a:p>
          <a:p>
            <a:r>
              <a:rPr lang="en-US" sz="2000" dirty="0" smtClean="0"/>
              <a:t>   </a:t>
            </a:r>
            <a:r>
              <a:rPr lang="en-US" sz="2000" dirty="0" err="1" smtClean="0"/>
              <a:t>android:theme</a:t>
            </a:r>
            <a:r>
              <a:rPr lang="en-US" sz="2000" dirty="0" smtClean="0"/>
              <a:t>="@style/</a:t>
            </a:r>
            <a:r>
              <a:rPr lang="en-US" sz="2000" dirty="0" err="1" smtClean="0"/>
              <a:t>AppTheme</a:t>
            </a:r>
            <a:r>
              <a:rPr lang="en-US" sz="2000" dirty="0" smtClean="0"/>
              <a:t>" &gt;</a:t>
            </a:r>
            <a:endParaRPr lang="en-US" sz="2000" dirty="0"/>
          </a:p>
        </p:txBody>
      </p:sp>
      <p:sp>
        <p:nvSpPr>
          <p:cNvPr id="4" name="TextBox 3"/>
          <p:cNvSpPr txBox="1"/>
          <p:nvPr/>
        </p:nvSpPr>
        <p:spPr>
          <a:xfrm>
            <a:off x="609600" y="5638800"/>
            <a:ext cx="5562600" cy="400110"/>
          </a:xfrm>
          <a:prstGeom prst="rect">
            <a:avLst/>
          </a:prstGeom>
          <a:noFill/>
        </p:spPr>
        <p:txBody>
          <a:bodyPr wrap="square" rtlCol="0">
            <a:spAutoFit/>
          </a:bodyPr>
          <a:lstStyle/>
          <a:p>
            <a:r>
              <a:rPr lang="en-US" sz="2000" dirty="0" smtClean="0"/>
              <a:t>&lt;/application&gt;</a:t>
            </a:r>
            <a:endParaRPr lang="en-US" sz="2000" dirty="0"/>
          </a:p>
        </p:txBody>
      </p:sp>
      <p:sp>
        <p:nvSpPr>
          <p:cNvPr id="5" name="TextBox 4"/>
          <p:cNvSpPr txBox="1"/>
          <p:nvPr/>
        </p:nvSpPr>
        <p:spPr>
          <a:xfrm>
            <a:off x="914400" y="2743200"/>
            <a:ext cx="6781800" cy="2862322"/>
          </a:xfrm>
          <a:prstGeom prst="rect">
            <a:avLst/>
          </a:prstGeom>
          <a:noFill/>
        </p:spPr>
        <p:txBody>
          <a:bodyPr wrap="square" rtlCol="0">
            <a:spAutoFit/>
          </a:bodyPr>
          <a:lstStyle/>
          <a:p>
            <a:r>
              <a:rPr lang="en-US" sz="2000" dirty="0" smtClean="0">
                <a:solidFill>
                  <a:srgbClr val="C00000"/>
                </a:solidFill>
              </a:rPr>
              <a:t>&lt;receiver </a:t>
            </a:r>
            <a:r>
              <a:rPr lang="en-US" sz="2000" dirty="0" err="1" smtClean="0">
                <a:solidFill>
                  <a:srgbClr val="C00000"/>
                </a:solidFill>
              </a:rPr>
              <a:t>android:name</a:t>
            </a:r>
            <a:r>
              <a:rPr lang="en-US" sz="2000" dirty="0" smtClean="0">
                <a:solidFill>
                  <a:srgbClr val="C00000"/>
                </a:solidFill>
              </a:rPr>
              <a:t>="</a:t>
            </a:r>
            <a:r>
              <a:rPr lang="en-US" sz="2000" dirty="0" err="1" smtClean="0">
                <a:solidFill>
                  <a:srgbClr val="C00000"/>
                </a:solidFill>
              </a:rPr>
              <a:t>MyReceiver</a:t>
            </a:r>
            <a:r>
              <a:rPr lang="en-US" sz="2000" dirty="0" smtClean="0">
                <a:solidFill>
                  <a:srgbClr val="C00000"/>
                </a:solidFill>
              </a:rPr>
              <a:t>"&gt;</a:t>
            </a:r>
          </a:p>
          <a:p>
            <a:r>
              <a:rPr lang="en-US" sz="2000" dirty="0" smtClean="0">
                <a:solidFill>
                  <a:srgbClr val="C00000"/>
                </a:solidFill>
              </a:rPr>
              <a:t>   </a:t>
            </a:r>
          </a:p>
          <a:p>
            <a:r>
              <a:rPr lang="en-US" sz="2000" dirty="0" smtClean="0">
                <a:solidFill>
                  <a:srgbClr val="C00000"/>
                </a:solidFill>
              </a:rPr>
              <a:t>      &lt;intent-filter&gt;</a:t>
            </a:r>
          </a:p>
          <a:p>
            <a:r>
              <a:rPr lang="en-US" sz="2000" dirty="0" smtClean="0">
                <a:solidFill>
                  <a:srgbClr val="C00000"/>
                </a:solidFill>
              </a:rPr>
              <a:t>         &lt;action </a:t>
            </a:r>
            <a:r>
              <a:rPr lang="en-US" sz="2000" dirty="0" err="1" smtClean="0">
                <a:solidFill>
                  <a:srgbClr val="C00000"/>
                </a:solidFill>
              </a:rPr>
              <a:t>android:name</a:t>
            </a:r>
            <a:r>
              <a:rPr lang="en-US" sz="2000" dirty="0" smtClean="0">
                <a:solidFill>
                  <a:srgbClr val="C00000"/>
                </a:solidFill>
              </a:rPr>
              <a:t>="</a:t>
            </a:r>
            <a:r>
              <a:rPr lang="en-US" sz="2000" dirty="0" err="1" smtClean="0">
                <a:solidFill>
                  <a:srgbClr val="C00000"/>
                </a:solidFill>
              </a:rPr>
              <a:t>com.androidapp.CUSTOM_INTENT</a:t>
            </a:r>
            <a:r>
              <a:rPr lang="en-US" sz="2000" dirty="0" smtClean="0">
                <a:solidFill>
                  <a:srgbClr val="C00000"/>
                </a:solidFill>
              </a:rPr>
              <a:t>"&gt;</a:t>
            </a:r>
          </a:p>
          <a:p>
            <a:r>
              <a:rPr lang="en-US" sz="2000" dirty="0" smtClean="0">
                <a:solidFill>
                  <a:srgbClr val="C00000"/>
                </a:solidFill>
              </a:rPr>
              <a:t>         &lt;/action&gt;</a:t>
            </a:r>
          </a:p>
          <a:p>
            <a:r>
              <a:rPr lang="en-US" sz="2000" dirty="0" smtClean="0">
                <a:solidFill>
                  <a:srgbClr val="C00000"/>
                </a:solidFill>
              </a:rPr>
              <a:t>      &lt;/intent-filter&gt;</a:t>
            </a:r>
          </a:p>
          <a:p>
            <a:r>
              <a:rPr lang="en-US" sz="2000" dirty="0" smtClean="0">
                <a:solidFill>
                  <a:srgbClr val="C00000"/>
                </a:solidFill>
              </a:rPr>
              <a:t>   </a:t>
            </a:r>
          </a:p>
          <a:p>
            <a:r>
              <a:rPr lang="en-US" sz="2000" dirty="0" smtClean="0">
                <a:solidFill>
                  <a:srgbClr val="C00000"/>
                </a:solidFill>
              </a:rPr>
              <a:t>   &lt;/receiver&gt;</a:t>
            </a:r>
            <a:endParaRPr 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2000" fill="hold"/>
                                        <p:tgtEl>
                                          <p:spTgt spid="6"/>
                                        </p:tgtEl>
                                        <p:attrNameLst>
                                          <p:attrName>ppt_x</p:attrName>
                                        </p:attrNameLst>
                                      </p:cBhvr>
                                      <p:tavLst>
                                        <p:tav tm="0">
                                          <p:val>
                                            <p:strVal val="1+#ppt_w/2"/>
                                          </p:val>
                                        </p:tav>
                                        <p:tav tm="100000">
                                          <p:val>
                                            <p:strVal val="#ppt_x"/>
                                          </p:val>
                                        </p:tav>
                                      </p:tavLst>
                                    </p:anim>
                                    <p:anim calcmode="lin" valueType="num">
                                      <p:cBhvr additive="base">
                                        <p:cTn id="14" dur="2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2000" fill="hold"/>
                                        <p:tgtEl>
                                          <p:spTgt spid="3"/>
                                        </p:tgtEl>
                                        <p:attrNameLst>
                                          <p:attrName>ppt_x</p:attrName>
                                        </p:attrNameLst>
                                      </p:cBhvr>
                                      <p:tavLst>
                                        <p:tav tm="0">
                                          <p:val>
                                            <p:strVal val="1+#ppt_w/2"/>
                                          </p:val>
                                        </p:tav>
                                        <p:tav tm="100000">
                                          <p:val>
                                            <p:strVal val="#ppt_x"/>
                                          </p:val>
                                        </p:tav>
                                      </p:tavLst>
                                    </p:anim>
                                    <p:anim calcmode="lin" valueType="num">
                                      <p:cBhvr additive="base">
                                        <p:cTn id="20" dur="2000" fill="hold"/>
                                        <p:tgtEl>
                                          <p:spTgt spid="3"/>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2000" fill="hold"/>
                                        <p:tgtEl>
                                          <p:spTgt spid="4"/>
                                        </p:tgtEl>
                                        <p:attrNameLst>
                                          <p:attrName>ppt_x</p:attrName>
                                        </p:attrNameLst>
                                      </p:cBhvr>
                                      <p:tavLst>
                                        <p:tav tm="0">
                                          <p:val>
                                            <p:strVal val="1+#ppt_w/2"/>
                                          </p:val>
                                        </p:tav>
                                        <p:tav tm="100000">
                                          <p:val>
                                            <p:strVal val="#ppt_x"/>
                                          </p:val>
                                        </p:tav>
                                      </p:tavLst>
                                    </p:anim>
                                    <p:anim calcmode="lin" valueType="num">
                                      <p:cBhvr additive="base">
                                        <p:cTn id="24" dur="20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3"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2000" fill="hold"/>
                                        <p:tgtEl>
                                          <p:spTgt spid="5"/>
                                        </p:tgtEl>
                                        <p:attrNameLst>
                                          <p:attrName>ppt_x</p:attrName>
                                        </p:attrNameLst>
                                      </p:cBhvr>
                                      <p:tavLst>
                                        <p:tav tm="0">
                                          <p:val>
                                            <p:strVal val="1+#ppt_w/2"/>
                                          </p:val>
                                        </p:tav>
                                        <p:tav tm="100000">
                                          <p:val>
                                            <p:strVal val="#ppt_x"/>
                                          </p:val>
                                        </p:tav>
                                      </p:tavLst>
                                    </p:anim>
                                    <p:anim calcmode="lin" valueType="num">
                                      <p:cBhvr additive="base">
                                        <p:cTn id="30" dur="2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3" grpId="0"/>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0600" y="0"/>
            <a:ext cx="7085016" cy="707886"/>
          </a:xfrm>
          <a:prstGeom prst="rect">
            <a:avLst/>
          </a:prstGeom>
          <a:noFill/>
        </p:spPr>
        <p:txBody>
          <a:bodyPr wrap="none" lIns="91440" tIns="45720" rIns="91440" bIns="45720">
            <a:spAutoFit/>
          </a:bodyPr>
          <a:lstStyle/>
          <a:p>
            <a:pPr algn="ctr"/>
            <a:r>
              <a:rPr 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Android Project Folder Structure</a:t>
            </a:r>
            <a:endPar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TextBox 2"/>
          <p:cNvSpPr txBox="1"/>
          <p:nvPr/>
        </p:nvSpPr>
        <p:spPr>
          <a:xfrm>
            <a:off x="0" y="838200"/>
            <a:ext cx="9144000" cy="1061829"/>
          </a:xfrm>
          <a:prstGeom prst="rect">
            <a:avLst/>
          </a:prstGeom>
          <a:noFill/>
        </p:spPr>
        <p:txBody>
          <a:bodyPr wrap="square" rtlCol="0">
            <a:spAutoFit/>
          </a:bodyPr>
          <a:lstStyle/>
          <a:p>
            <a:pPr lvl="0" algn="just">
              <a:buFont typeface="Wingdings" pitchFamily="2" charset="2"/>
              <a:buChar char="Ø"/>
            </a:pPr>
            <a:r>
              <a:rPr lang="en-US" sz="2100" dirty="0" smtClean="0"/>
              <a:t>Jet Brains community developed Android Studio, the official IDE (Integrated Development Environment) for Android app development and is freely distributed by Google.</a:t>
            </a:r>
            <a:endParaRPr lang="en-US" sz="2100" dirty="0"/>
          </a:p>
        </p:txBody>
      </p:sp>
      <p:sp>
        <p:nvSpPr>
          <p:cNvPr id="4" name="TextBox 3"/>
          <p:cNvSpPr txBox="1"/>
          <p:nvPr/>
        </p:nvSpPr>
        <p:spPr>
          <a:xfrm>
            <a:off x="0" y="1981200"/>
            <a:ext cx="9144000" cy="1061829"/>
          </a:xfrm>
          <a:prstGeom prst="rect">
            <a:avLst/>
          </a:prstGeom>
          <a:noFill/>
        </p:spPr>
        <p:txBody>
          <a:bodyPr wrap="square" rtlCol="0">
            <a:spAutoFit/>
          </a:bodyPr>
          <a:lstStyle/>
          <a:p>
            <a:pPr lvl="0" algn="just">
              <a:buFont typeface="Wingdings" pitchFamily="2" charset="2"/>
              <a:buChar char="Ø"/>
            </a:pPr>
            <a:r>
              <a:rPr lang="en-US" sz="2100" dirty="0" smtClean="0"/>
              <a:t>After the complete Android Architecture setup, we can construct an Android application in the studio. For each sample application, we should establish a new project and learn the folder structure.</a:t>
            </a:r>
            <a:endParaRPr lang="en-US" dirty="0"/>
          </a:p>
        </p:txBody>
      </p:sp>
      <p:sp>
        <p:nvSpPr>
          <p:cNvPr id="5" name="TextBox 4"/>
          <p:cNvSpPr txBox="1"/>
          <p:nvPr/>
        </p:nvSpPr>
        <p:spPr>
          <a:xfrm>
            <a:off x="0" y="3124200"/>
            <a:ext cx="9144000" cy="738664"/>
          </a:xfrm>
          <a:prstGeom prst="rect">
            <a:avLst/>
          </a:prstGeom>
          <a:noFill/>
        </p:spPr>
        <p:txBody>
          <a:bodyPr wrap="square" rtlCol="0">
            <a:spAutoFit/>
          </a:bodyPr>
          <a:lstStyle/>
          <a:p>
            <a:pPr lvl="0" algn="just">
              <a:buFont typeface="Wingdings" pitchFamily="2" charset="2"/>
              <a:buChar char="Ø"/>
            </a:pPr>
            <a:r>
              <a:rPr lang="en-US" sz="2100" dirty="0" smtClean="0"/>
              <a:t>After setting up an Android development environment in Android Studio, we can create an example application, and our project folder structure will look like this.</a:t>
            </a:r>
            <a:endParaRPr lang="en-US" dirty="0"/>
          </a:p>
        </p:txBody>
      </p:sp>
      <p:sp>
        <p:nvSpPr>
          <p:cNvPr id="9" name="TextBox 8"/>
          <p:cNvSpPr txBox="1"/>
          <p:nvPr/>
        </p:nvSpPr>
        <p:spPr>
          <a:xfrm>
            <a:off x="0" y="4114800"/>
            <a:ext cx="9144000" cy="1061829"/>
          </a:xfrm>
          <a:prstGeom prst="rect">
            <a:avLst/>
          </a:prstGeom>
          <a:noFill/>
        </p:spPr>
        <p:txBody>
          <a:bodyPr wrap="square" rtlCol="0">
            <a:spAutoFit/>
          </a:bodyPr>
          <a:lstStyle/>
          <a:p>
            <a:pPr lvl="0" algn="just">
              <a:buFont typeface="Wingdings" pitchFamily="2" charset="2"/>
              <a:buChar char="Ø"/>
            </a:pPr>
            <a:r>
              <a:rPr lang="en-US" sz="2100" dirty="0" smtClean="0"/>
              <a:t>The structure of the Android project on disk can differ from the above picture. Select Project from the Project selection instead of Android to see the Project's actual file structure.</a:t>
            </a:r>
            <a:endParaRPr lang="en-US" dirty="0"/>
          </a:p>
        </p:txBody>
      </p:sp>
      <p:sp>
        <p:nvSpPr>
          <p:cNvPr id="10" name="TextBox 9"/>
          <p:cNvSpPr txBox="1"/>
          <p:nvPr/>
        </p:nvSpPr>
        <p:spPr>
          <a:xfrm>
            <a:off x="0" y="5334000"/>
            <a:ext cx="9144000" cy="738664"/>
          </a:xfrm>
          <a:prstGeom prst="rect">
            <a:avLst/>
          </a:prstGeom>
          <a:noFill/>
        </p:spPr>
        <p:txBody>
          <a:bodyPr wrap="square" rtlCol="0">
            <a:spAutoFit/>
          </a:bodyPr>
          <a:lstStyle/>
          <a:p>
            <a:pPr lvl="0" algn="just">
              <a:buFont typeface="Wingdings" pitchFamily="2" charset="2"/>
              <a:buChar char="Ø"/>
            </a:pPr>
            <a:r>
              <a:rPr lang="en-US" sz="2100" dirty="0" smtClean="0"/>
              <a:t>Many app modules, source code files, and resource files are included in the Android project. We'll go through all of the Android app's directories and files.</a:t>
            </a:r>
            <a:endParaRPr lang="en-US" dirty="0"/>
          </a:p>
        </p:txBody>
      </p:sp>
      <p:pic>
        <p:nvPicPr>
          <p:cNvPr id="8" name="Picture 7"/>
          <p:cNvPicPr/>
          <p:nvPr/>
        </p:nvPicPr>
        <p:blipFill>
          <a:blip r:embed="rId2"/>
          <a:srcRect/>
          <a:stretch>
            <a:fillRect/>
          </a:stretch>
        </p:blipFill>
        <p:spPr bwMode="auto">
          <a:xfrm>
            <a:off x="2667000" y="457200"/>
            <a:ext cx="6477000" cy="6858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1+#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8"/>
                                        </p:tgtEl>
                                        <p:attrNameLst>
                                          <p:attrName>ppt_x</p:attrName>
                                        </p:attrNameLst>
                                      </p:cBhvr>
                                      <p:tavLst>
                                        <p:tav tm="0">
                                          <p:val>
                                            <p:strVal val="ppt_x"/>
                                          </p:val>
                                        </p:tav>
                                        <p:tav tm="100000">
                                          <p:val>
                                            <p:strVal val="ppt_x"/>
                                          </p:val>
                                        </p:tav>
                                      </p:tavLst>
                                    </p:anim>
                                    <p:anim calcmode="lin" valueType="num">
                                      <p:cBhvr additive="base">
                                        <p:cTn id="37" dur="500"/>
                                        <p:tgtEl>
                                          <p:spTgt spid="8"/>
                                        </p:tgtEl>
                                        <p:attrNameLst>
                                          <p:attrName>ppt_y</p:attrName>
                                        </p:attrNameLst>
                                      </p:cBhvr>
                                      <p:tavLst>
                                        <p:tav tm="0">
                                          <p:val>
                                            <p:strVal val="ppt_y"/>
                                          </p:val>
                                        </p:tav>
                                        <p:tav tm="100000">
                                          <p:val>
                                            <p:strVal val="1+ppt_h/2"/>
                                          </p:val>
                                        </p:tav>
                                      </p:tavLst>
                                    </p:anim>
                                    <p:set>
                                      <p:cBhvr>
                                        <p:cTn id="38" dur="1" fill="hold">
                                          <p:stCondLst>
                                            <p:cond delay="499"/>
                                          </p:stCondLst>
                                        </p:cTn>
                                        <p:tgtEl>
                                          <p:spTgt spid="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1+#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1+#ppt_w/2"/>
                                          </p:val>
                                        </p:tav>
                                        <p:tav tm="100000">
                                          <p:val>
                                            <p:strVal val="#ppt_x"/>
                                          </p:val>
                                        </p:tav>
                                      </p:tavLst>
                                    </p:anim>
                                    <p:anim calcmode="lin" valueType="num">
                                      <p:cBhvr additive="base">
                                        <p:cTn id="5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28600"/>
            <a:ext cx="2677079" cy="523220"/>
          </a:xfrm>
          <a:prstGeom prst="rect">
            <a:avLst/>
          </a:prstGeom>
          <a:noFill/>
        </p:spPr>
        <p:txBody>
          <a:bodyPr wrap="none" lIns="91440" tIns="45720" rIns="91440" bIns="45720">
            <a:spAutoFit/>
          </a:bodyPr>
          <a:lstStyle/>
          <a:p>
            <a:pPr algn="ctr"/>
            <a:r>
              <a:rPr lang="en-US" sz="2800" b="1" dirty="0" smtClean="0">
                <a:ln w="18000">
                  <a:solidFill>
                    <a:schemeClr val="accent2">
                      <a:satMod val="140000"/>
                    </a:schemeClr>
                  </a:solidFill>
                  <a:prstDash val="solid"/>
                  <a:miter lim="800000"/>
                </a:ln>
                <a:solidFill>
                  <a:srgbClr val="7030A0"/>
                </a:solidFill>
                <a:effectLst>
                  <a:outerShdw blurRad="25500" dist="23000" dir="7020000" algn="tl">
                    <a:srgbClr val="000000">
                      <a:alpha val="50000"/>
                    </a:srgbClr>
                  </a:outerShdw>
                </a:effectLst>
              </a:rPr>
              <a:t>Manifests Folder</a:t>
            </a:r>
            <a:endParaRPr lang="en-US" sz="2800" b="1" cap="none" spc="0" dirty="0">
              <a:ln w="18000">
                <a:solidFill>
                  <a:schemeClr val="accent2">
                    <a:satMod val="140000"/>
                  </a:schemeClr>
                </a:solidFill>
                <a:prstDash val="solid"/>
                <a:miter lim="800000"/>
              </a:ln>
              <a:solidFill>
                <a:srgbClr val="7030A0"/>
              </a:solidFill>
              <a:effectLst>
                <a:outerShdw blurRad="25500" dist="23000" dir="7020000" algn="tl">
                  <a:srgbClr val="000000">
                    <a:alpha val="50000"/>
                  </a:srgbClr>
                </a:outerShdw>
              </a:effectLst>
            </a:endParaRPr>
          </a:p>
        </p:txBody>
      </p:sp>
      <p:sp>
        <p:nvSpPr>
          <p:cNvPr id="3" name="TextBox 2"/>
          <p:cNvSpPr txBox="1"/>
          <p:nvPr/>
        </p:nvSpPr>
        <p:spPr>
          <a:xfrm>
            <a:off x="0" y="838200"/>
            <a:ext cx="9144000" cy="1708160"/>
          </a:xfrm>
          <a:prstGeom prst="rect">
            <a:avLst/>
          </a:prstGeom>
          <a:noFill/>
        </p:spPr>
        <p:txBody>
          <a:bodyPr wrap="square" rtlCol="0">
            <a:spAutoFit/>
          </a:bodyPr>
          <a:lstStyle/>
          <a:p>
            <a:pPr lvl="0" algn="just">
              <a:buFont typeface="Wingdings" pitchFamily="2" charset="2"/>
              <a:buChar char="Ø"/>
            </a:pPr>
            <a:r>
              <a:rPr lang="en-US" sz="2100" dirty="0" smtClean="0"/>
              <a:t>This folder includes the AndroidManifest.xml, which we will use to create the Android application. This file holds information about our applications, such as the Android versions, metadata, the states packages for the Java code, and other app components. It functions as a bridge between the Android operating system and our application</a:t>
            </a:r>
            <a:r>
              <a:rPr lang="en-US" dirty="0" smtClean="0"/>
              <a:t>.</a:t>
            </a:r>
            <a:endParaRPr lang="en-US" dirty="0"/>
          </a:p>
        </p:txBody>
      </p:sp>
      <p:sp>
        <p:nvSpPr>
          <p:cNvPr id="4" name="TextBox 3"/>
          <p:cNvSpPr txBox="1"/>
          <p:nvPr/>
        </p:nvSpPr>
        <p:spPr>
          <a:xfrm>
            <a:off x="0" y="2590800"/>
            <a:ext cx="9144000" cy="415498"/>
          </a:xfrm>
          <a:prstGeom prst="rect">
            <a:avLst/>
          </a:prstGeom>
          <a:noFill/>
        </p:spPr>
        <p:txBody>
          <a:bodyPr wrap="square" rtlCol="0">
            <a:spAutoFit/>
          </a:bodyPr>
          <a:lstStyle/>
          <a:p>
            <a:pPr>
              <a:buFont typeface="Wingdings" pitchFamily="2" charset="2"/>
              <a:buChar char="Ø"/>
            </a:pPr>
            <a:r>
              <a:rPr lang="en-US" sz="2100" dirty="0" smtClean="0"/>
              <a:t>Let's see the manifests folder structure of the Android application shown below.</a:t>
            </a:r>
            <a:endParaRPr lang="en-US" dirty="0"/>
          </a:p>
        </p:txBody>
      </p:sp>
      <p:pic>
        <p:nvPicPr>
          <p:cNvPr id="5" name="Picture 4"/>
          <p:cNvPicPr/>
          <p:nvPr/>
        </p:nvPicPr>
        <p:blipFill>
          <a:blip r:embed="rId2"/>
          <a:srcRect/>
          <a:stretch>
            <a:fillRect/>
          </a:stretch>
        </p:blipFill>
        <p:spPr bwMode="auto">
          <a:xfrm>
            <a:off x="838200" y="3048000"/>
            <a:ext cx="8001000" cy="3733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2000" fill="hold"/>
                                        <p:tgtEl>
                                          <p:spTgt spid="5"/>
                                        </p:tgtEl>
                                        <p:attrNameLst>
                                          <p:attrName>ppt_x</p:attrName>
                                        </p:attrNameLst>
                                      </p:cBhvr>
                                      <p:tavLst>
                                        <p:tav tm="0">
                                          <p:val>
                                            <p:strVal val="1+#ppt_w/2"/>
                                          </p:val>
                                        </p:tav>
                                        <p:tav tm="100000">
                                          <p:val>
                                            <p:strVal val="#ppt_x"/>
                                          </p:val>
                                        </p:tav>
                                      </p:tavLst>
                                    </p:anim>
                                    <p:anim calcmode="lin" valueType="num">
                                      <p:cBhvr additive="base">
                                        <p:cTn id="26" dur="2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28600"/>
            <a:ext cx="1843518" cy="523220"/>
          </a:xfrm>
          <a:prstGeom prst="rect">
            <a:avLst/>
          </a:prstGeom>
          <a:noFill/>
        </p:spPr>
        <p:txBody>
          <a:bodyPr wrap="none" lIns="91440" tIns="45720" rIns="91440" bIns="45720">
            <a:spAutoFit/>
          </a:bodyPr>
          <a:lstStyle/>
          <a:p>
            <a:pPr algn="ctr"/>
            <a:r>
              <a:rPr lang="en-US" sz="2800" b="1" dirty="0" smtClean="0">
                <a:ln w="18000">
                  <a:solidFill>
                    <a:schemeClr val="accent2">
                      <a:satMod val="140000"/>
                    </a:schemeClr>
                  </a:solidFill>
                  <a:prstDash val="solid"/>
                  <a:miter lim="800000"/>
                </a:ln>
                <a:solidFill>
                  <a:srgbClr val="7030A0"/>
                </a:solidFill>
                <a:effectLst>
                  <a:outerShdw blurRad="25500" dist="23000" dir="7020000" algn="tl">
                    <a:srgbClr val="000000">
                      <a:alpha val="50000"/>
                    </a:srgbClr>
                  </a:outerShdw>
                </a:effectLst>
              </a:rPr>
              <a:t>Java Folder</a:t>
            </a:r>
            <a:endParaRPr lang="en-US" sz="2800" b="1" cap="none" spc="0" dirty="0">
              <a:ln w="18000">
                <a:solidFill>
                  <a:schemeClr val="accent2">
                    <a:satMod val="140000"/>
                  </a:schemeClr>
                </a:solidFill>
                <a:prstDash val="solid"/>
                <a:miter lim="800000"/>
              </a:ln>
              <a:solidFill>
                <a:srgbClr val="7030A0"/>
              </a:solidFill>
              <a:effectLst>
                <a:outerShdw blurRad="25500" dist="23000" dir="7020000" algn="tl">
                  <a:srgbClr val="000000">
                    <a:alpha val="50000"/>
                  </a:srgbClr>
                </a:outerShdw>
              </a:effectLst>
            </a:endParaRPr>
          </a:p>
        </p:txBody>
      </p:sp>
      <p:sp>
        <p:nvSpPr>
          <p:cNvPr id="3" name="TextBox 2"/>
          <p:cNvSpPr txBox="1"/>
          <p:nvPr/>
        </p:nvSpPr>
        <p:spPr>
          <a:xfrm>
            <a:off x="0" y="914400"/>
            <a:ext cx="9144000" cy="1384995"/>
          </a:xfrm>
          <a:prstGeom prst="rect">
            <a:avLst/>
          </a:prstGeom>
          <a:noFill/>
        </p:spPr>
        <p:txBody>
          <a:bodyPr wrap="square" rtlCol="0">
            <a:spAutoFit/>
          </a:bodyPr>
          <a:lstStyle/>
          <a:p>
            <a:pPr algn="just">
              <a:buFont typeface="Wingdings" pitchFamily="2" charset="2"/>
              <a:buChar char="Ø"/>
            </a:pPr>
            <a:r>
              <a:rPr lang="en-US" sz="2100" dirty="0" smtClean="0"/>
              <a:t>The Java folder holds all of the java and </a:t>
            </a:r>
            <a:r>
              <a:rPr lang="en-US" sz="2100" dirty="0" err="1" smtClean="0"/>
              <a:t>Kotlin</a:t>
            </a:r>
            <a:r>
              <a:rPr lang="en-US" sz="2100" dirty="0" smtClean="0"/>
              <a:t> source code (.java) files created during app development, as well as additional Test files. When we begin a fresh Java project, the class file MainActivity.java is automatically produced under the package name "com.example.myapplication1" as seen here</a:t>
            </a:r>
            <a:endParaRPr lang="en-US" sz="2100" dirty="0"/>
          </a:p>
        </p:txBody>
      </p:sp>
      <p:pic>
        <p:nvPicPr>
          <p:cNvPr id="4" name="Picture 3"/>
          <p:cNvPicPr/>
          <p:nvPr/>
        </p:nvPicPr>
        <p:blipFill>
          <a:blip r:embed="rId2"/>
          <a:srcRect/>
          <a:stretch>
            <a:fillRect/>
          </a:stretch>
        </p:blipFill>
        <p:spPr bwMode="auto">
          <a:xfrm>
            <a:off x="0" y="2209800"/>
            <a:ext cx="9144000" cy="4419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2000" fill="hold"/>
                                        <p:tgtEl>
                                          <p:spTgt spid="4"/>
                                        </p:tgtEl>
                                        <p:attrNameLst>
                                          <p:attrName>ppt_x</p:attrName>
                                        </p:attrNameLst>
                                      </p:cBhvr>
                                      <p:tavLst>
                                        <p:tav tm="0">
                                          <p:val>
                                            <p:strVal val="#ppt_x"/>
                                          </p:val>
                                        </p:tav>
                                        <p:tav tm="100000">
                                          <p:val>
                                            <p:strVal val="#ppt_x"/>
                                          </p:val>
                                        </p:tav>
                                      </p:tavLst>
                                    </p:anim>
                                    <p:anim calcmode="lin" valueType="num">
                                      <p:cBhvr additive="base">
                                        <p:cTn id="20" dur="2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304800"/>
            <a:ext cx="2030492" cy="523220"/>
          </a:xfrm>
          <a:prstGeom prst="rect">
            <a:avLst/>
          </a:prstGeom>
          <a:noFill/>
        </p:spPr>
        <p:txBody>
          <a:bodyPr wrap="none" lIns="91440" tIns="45720" rIns="91440" bIns="45720">
            <a:spAutoFit/>
          </a:bodyPr>
          <a:lstStyle/>
          <a:p>
            <a:pPr algn="ctr"/>
            <a:r>
              <a:rPr lang="en-US" sz="2800" b="1" dirty="0" smtClean="0">
                <a:ln w="18000">
                  <a:solidFill>
                    <a:schemeClr val="accent2">
                      <a:satMod val="140000"/>
                    </a:schemeClr>
                  </a:solidFill>
                  <a:prstDash val="solid"/>
                  <a:miter lim="800000"/>
                </a:ln>
                <a:solidFill>
                  <a:srgbClr val="7030A0"/>
                </a:solidFill>
                <a:effectLst>
                  <a:outerShdw blurRad="25500" dist="23000" dir="7020000" algn="tl">
                    <a:srgbClr val="000000">
                      <a:alpha val="50000"/>
                    </a:srgbClr>
                  </a:outerShdw>
                </a:effectLst>
              </a:rPr>
              <a:t>What is Java</a:t>
            </a:r>
            <a:endParaRPr lang="en-US" sz="2800" b="1" cap="none" spc="0" dirty="0">
              <a:ln w="18000">
                <a:solidFill>
                  <a:schemeClr val="accent2">
                    <a:satMod val="140000"/>
                  </a:schemeClr>
                </a:solidFill>
                <a:prstDash val="solid"/>
                <a:miter lim="800000"/>
              </a:ln>
              <a:solidFill>
                <a:srgbClr val="7030A0"/>
              </a:solidFill>
              <a:effectLst>
                <a:outerShdw blurRad="25500" dist="23000" dir="7020000" algn="tl">
                  <a:srgbClr val="000000">
                    <a:alpha val="50000"/>
                  </a:srgbClr>
                </a:outerShdw>
              </a:effectLst>
            </a:endParaRPr>
          </a:p>
        </p:txBody>
      </p:sp>
      <p:sp>
        <p:nvSpPr>
          <p:cNvPr id="6" name="TextBox 5"/>
          <p:cNvSpPr txBox="1"/>
          <p:nvPr/>
        </p:nvSpPr>
        <p:spPr>
          <a:xfrm>
            <a:off x="0" y="838200"/>
            <a:ext cx="9144000" cy="1384995"/>
          </a:xfrm>
          <a:prstGeom prst="rect">
            <a:avLst/>
          </a:prstGeom>
          <a:noFill/>
        </p:spPr>
        <p:txBody>
          <a:bodyPr wrap="square" rtlCol="0">
            <a:spAutoFit/>
          </a:bodyPr>
          <a:lstStyle/>
          <a:p>
            <a:pPr algn="just">
              <a:buFont typeface="Wingdings" pitchFamily="2" charset="2"/>
              <a:buChar char="Ø"/>
            </a:pPr>
            <a:r>
              <a:rPr lang="en-US" sz="2100" dirty="0" smtClean="0"/>
              <a:t>Java is a multi-platform, object-oriented, and network-centric, programming language. It is among the most used programming language. It also used as a computing platform, and it was first released by Sun </a:t>
            </a:r>
            <a:r>
              <a:rPr lang="en-US" sz="2100" dirty="0" smtClean="0"/>
              <a:t>Micro system </a:t>
            </a:r>
            <a:r>
              <a:rPr lang="en-US" sz="2100" dirty="0" smtClean="0"/>
              <a:t>in 1995. It was later acquired by Oracle Corporation</a:t>
            </a:r>
            <a:r>
              <a:rPr lang="en-US" dirty="0" smtClean="0"/>
              <a:t>.</a:t>
            </a:r>
            <a:endParaRPr lang="en-US" dirty="0"/>
          </a:p>
        </p:txBody>
      </p:sp>
      <p:sp>
        <p:nvSpPr>
          <p:cNvPr id="7" name="Rectangle 6"/>
          <p:cNvSpPr/>
          <p:nvPr/>
        </p:nvSpPr>
        <p:spPr>
          <a:xfrm>
            <a:off x="0" y="2819400"/>
            <a:ext cx="4196277" cy="523220"/>
          </a:xfrm>
          <a:prstGeom prst="rect">
            <a:avLst/>
          </a:prstGeom>
          <a:noFill/>
        </p:spPr>
        <p:txBody>
          <a:bodyPr wrap="none" lIns="91440" tIns="45720" rIns="91440" bIns="45720">
            <a:spAutoFit/>
          </a:bodyPr>
          <a:lstStyle/>
          <a:p>
            <a:pPr algn="ctr"/>
            <a:r>
              <a:rPr lang="en-US" sz="2800" b="1" cap="none" spc="0" dirty="0" smtClean="0">
                <a:ln w="18000">
                  <a:solidFill>
                    <a:schemeClr val="accent2">
                      <a:satMod val="140000"/>
                    </a:schemeClr>
                  </a:solidFill>
                  <a:prstDash val="solid"/>
                  <a:miter lim="800000"/>
                </a:ln>
                <a:solidFill>
                  <a:srgbClr val="7030A0"/>
                </a:solidFill>
                <a:effectLst>
                  <a:outerShdw blurRad="25500" dist="23000" dir="7020000" algn="tl">
                    <a:srgbClr val="000000">
                      <a:alpha val="50000"/>
                    </a:srgbClr>
                  </a:outerShdw>
                </a:effectLst>
              </a:rPr>
              <a:t>Difference b/w HTML/XML</a:t>
            </a:r>
            <a:endParaRPr lang="en-US" sz="2800" b="1" cap="none" spc="0" dirty="0">
              <a:ln w="18000">
                <a:solidFill>
                  <a:schemeClr val="accent2">
                    <a:satMod val="140000"/>
                  </a:schemeClr>
                </a:solidFill>
                <a:prstDash val="solid"/>
                <a:miter lim="800000"/>
              </a:ln>
              <a:solidFill>
                <a:srgbClr val="7030A0"/>
              </a:solidFill>
              <a:effectLst>
                <a:outerShdw blurRad="25500" dist="23000" dir="7020000" algn="tl">
                  <a:srgbClr val="000000">
                    <a:alpha val="50000"/>
                  </a:srgbClr>
                </a:outerShdw>
              </a:effectLst>
            </a:endParaRPr>
          </a:p>
        </p:txBody>
      </p:sp>
      <p:sp>
        <p:nvSpPr>
          <p:cNvPr id="8" name="TextBox 7"/>
          <p:cNvSpPr txBox="1"/>
          <p:nvPr/>
        </p:nvSpPr>
        <p:spPr>
          <a:xfrm>
            <a:off x="0" y="3657600"/>
            <a:ext cx="9144000" cy="2677656"/>
          </a:xfrm>
          <a:prstGeom prst="rect">
            <a:avLst/>
          </a:prstGeom>
          <a:noFill/>
        </p:spPr>
        <p:txBody>
          <a:bodyPr wrap="square" rtlCol="0">
            <a:spAutoFit/>
          </a:bodyPr>
          <a:lstStyle/>
          <a:p>
            <a:pPr algn="just">
              <a:buFont typeface="Wingdings" pitchFamily="2" charset="2"/>
              <a:buChar char="Ø"/>
            </a:pPr>
            <a:r>
              <a:rPr lang="en-US" sz="2100" dirty="0" smtClean="0"/>
              <a:t>HTML and XML are two popular markup languages in application development and web development. Even though they have similar names, they have different use cases. HTML is primarily used to develop an application’s UI. It renders the text, images, buttons, checkboxes, and dropdown boxes seen on a website or application. In contrast, the primary purpose of XML is the exchange and transfer of data. It encodes data in a format readable by both machines and humans. XML describes what the data is, while HTML determines how to display the data to the end user.</a:t>
            </a:r>
            <a:endParaRPr lang="en-US" sz="2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3045642" cy="523220"/>
          </a:xfrm>
          <a:prstGeom prst="rect">
            <a:avLst/>
          </a:prstGeom>
          <a:noFill/>
        </p:spPr>
        <p:txBody>
          <a:bodyPr wrap="none" lIns="91440" tIns="45720" rIns="91440" bIns="45720">
            <a:spAutoFit/>
          </a:bodyPr>
          <a:lstStyle/>
          <a:p>
            <a:pPr algn="ctr"/>
            <a:r>
              <a:rPr lang="en-US" sz="2800" b="1" dirty="0" smtClean="0">
                <a:ln w="18000">
                  <a:solidFill>
                    <a:schemeClr val="accent2">
                      <a:satMod val="140000"/>
                    </a:schemeClr>
                  </a:solidFill>
                  <a:prstDash val="solid"/>
                  <a:miter lim="800000"/>
                </a:ln>
                <a:solidFill>
                  <a:srgbClr val="7030A0"/>
                </a:solidFill>
                <a:effectLst>
                  <a:outerShdw blurRad="25500" dist="23000" dir="7020000" algn="tl">
                    <a:srgbClr val="000000">
                      <a:alpha val="50000"/>
                    </a:srgbClr>
                  </a:outerShdw>
                </a:effectLst>
              </a:rPr>
              <a:t>Folder res/</a:t>
            </a:r>
            <a:r>
              <a:rPr lang="en-US" sz="2800" b="1" dirty="0" err="1" smtClean="0">
                <a:ln w="18000">
                  <a:solidFill>
                    <a:schemeClr val="accent2">
                      <a:satMod val="140000"/>
                    </a:schemeClr>
                  </a:solidFill>
                  <a:prstDash val="solid"/>
                  <a:miter lim="800000"/>
                </a:ln>
                <a:solidFill>
                  <a:srgbClr val="7030A0"/>
                </a:solidFill>
                <a:effectLst>
                  <a:outerShdw blurRad="25500" dist="23000" dir="7020000" algn="tl">
                    <a:srgbClr val="000000">
                      <a:alpha val="50000"/>
                    </a:srgbClr>
                  </a:outerShdw>
                </a:effectLst>
              </a:rPr>
              <a:t>midmap</a:t>
            </a:r>
            <a:endParaRPr lang="en-US" sz="2800" b="1" cap="none" spc="0" dirty="0">
              <a:ln w="18000">
                <a:solidFill>
                  <a:schemeClr val="accent2">
                    <a:satMod val="140000"/>
                  </a:schemeClr>
                </a:solidFill>
                <a:prstDash val="solid"/>
                <a:miter lim="800000"/>
              </a:ln>
              <a:solidFill>
                <a:srgbClr val="7030A0"/>
              </a:solidFill>
              <a:effectLst>
                <a:outerShdw blurRad="25500" dist="23000" dir="7020000" algn="tl">
                  <a:srgbClr val="000000">
                    <a:alpha val="50000"/>
                  </a:srgbClr>
                </a:outerShdw>
              </a:effectLst>
            </a:endParaRPr>
          </a:p>
        </p:txBody>
      </p:sp>
      <p:sp>
        <p:nvSpPr>
          <p:cNvPr id="3" name="TextBox 2"/>
          <p:cNvSpPr txBox="1"/>
          <p:nvPr/>
        </p:nvSpPr>
        <p:spPr>
          <a:xfrm>
            <a:off x="0" y="457200"/>
            <a:ext cx="9144000" cy="1061829"/>
          </a:xfrm>
          <a:prstGeom prst="rect">
            <a:avLst/>
          </a:prstGeom>
          <a:noFill/>
        </p:spPr>
        <p:txBody>
          <a:bodyPr wrap="square" rtlCol="0">
            <a:spAutoFit/>
          </a:bodyPr>
          <a:lstStyle/>
          <a:p>
            <a:pPr lvl="0" algn="just">
              <a:buFont typeface="Wingdings" pitchFamily="2" charset="2"/>
              <a:buChar char="Ø"/>
            </a:pPr>
            <a:r>
              <a:rPr lang="en-US" sz="2100" dirty="0" smtClean="0"/>
              <a:t>This section includes launcher.xml files that specify the icons on the home screen. It has several icon densities based on the device size, such as </a:t>
            </a:r>
            <a:r>
              <a:rPr lang="en-US" sz="2100" dirty="0" err="1" smtClean="0"/>
              <a:t>hdpi</a:t>
            </a:r>
            <a:r>
              <a:rPr lang="en-US" sz="2100" dirty="0" smtClean="0"/>
              <a:t>, </a:t>
            </a:r>
            <a:r>
              <a:rPr lang="en-US" sz="2100" dirty="0" err="1" smtClean="0"/>
              <a:t>mdpi</a:t>
            </a:r>
            <a:r>
              <a:rPr lang="en-US" sz="2100" dirty="0" smtClean="0"/>
              <a:t>, and </a:t>
            </a:r>
            <a:r>
              <a:rPr lang="en-US" sz="2100" dirty="0" err="1" smtClean="0"/>
              <a:t>xhdpi</a:t>
            </a:r>
            <a:r>
              <a:rPr lang="en-US" sz="2100" dirty="0" smtClean="0"/>
              <a:t>.</a:t>
            </a:r>
            <a:endParaRPr lang="en-US" dirty="0"/>
          </a:p>
        </p:txBody>
      </p:sp>
      <p:sp>
        <p:nvSpPr>
          <p:cNvPr id="4" name="Rectangle 3"/>
          <p:cNvSpPr/>
          <p:nvPr/>
        </p:nvSpPr>
        <p:spPr>
          <a:xfrm>
            <a:off x="0" y="1447800"/>
            <a:ext cx="2785379" cy="523220"/>
          </a:xfrm>
          <a:prstGeom prst="rect">
            <a:avLst/>
          </a:prstGeom>
          <a:noFill/>
        </p:spPr>
        <p:txBody>
          <a:bodyPr wrap="none" lIns="91440" tIns="45720" rIns="91440" bIns="45720">
            <a:spAutoFit/>
          </a:bodyPr>
          <a:lstStyle/>
          <a:p>
            <a:pPr algn="ctr"/>
            <a:r>
              <a:rPr lang="en-US" sz="2800" b="1" dirty="0" smtClean="0">
                <a:ln w="18000">
                  <a:solidFill>
                    <a:schemeClr val="accent2">
                      <a:satMod val="140000"/>
                    </a:schemeClr>
                  </a:solidFill>
                  <a:prstDash val="solid"/>
                  <a:miter lim="800000"/>
                </a:ln>
                <a:solidFill>
                  <a:srgbClr val="7030A0"/>
                </a:solidFill>
                <a:effectLst>
                  <a:outerShdw blurRad="25500" dist="23000" dir="7020000" algn="tl">
                    <a:srgbClr val="000000">
                      <a:alpha val="50000"/>
                    </a:srgbClr>
                  </a:outerShdw>
                </a:effectLst>
              </a:rPr>
              <a:t>Folder res/Values</a:t>
            </a:r>
            <a:endParaRPr lang="en-US" sz="2800" b="1" cap="none" spc="0" dirty="0">
              <a:ln w="18000">
                <a:solidFill>
                  <a:schemeClr val="accent2">
                    <a:satMod val="140000"/>
                  </a:schemeClr>
                </a:solidFill>
                <a:prstDash val="solid"/>
                <a:miter lim="800000"/>
              </a:ln>
              <a:solidFill>
                <a:srgbClr val="7030A0"/>
              </a:solidFill>
              <a:effectLst>
                <a:outerShdw blurRad="25500" dist="23000" dir="7020000" algn="tl">
                  <a:srgbClr val="000000">
                    <a:alpha val="50000"/>
                  </a:srgbClr>
                </a:outerShdw>
              </a:effectLst>
            </a:endParaRPr>
          </a:p>
        </p:txBody>
      </p:sp>
      <p:sp>
        <p:nvSpPr>
          <p:cNvPr id="5" name="TextBox 4"/>
          <p:cNvSpPr txBox="1"/>
          <p:nvPr/>
        </p:nvSpPr>
        <p:spPr>
          <a:xfrm>
            <a:off x="0" y="1905000"/>
            <a:ext cx="9144000" cy="1061829"/>
          </a:xfrm>
          <a:prstGeom prst="rect">
            <a:avLst/>
          </a:prstGeom>
          <a:noFill/>
        </p:spPr>
        <p:txBody>
          <a:bodyPr wrap="square" rtlCol="0">
            <a:spAutoFit/>
          </a:bodyPr>
          <a:lstStyle/>
          <a:p>
            <a:pPr algn="just">
              <a:buFont typeface="Wingdings" pitchFamily="2" charset="2"/>
              <a:buChar char="Ø"/>
            </a:pPr>
            <a:r>
              <a:rPr lang="en-US" sz="2100" dirty="0" smtClean="0"/>
              <a:t>The Values folder contains various XML files such as strings, dimensions, colors, and style definitions. The strings.xml file, which includes the resources, is one of the most crucial</a:t>
            </a:r>
            <a:endParaRPr lang="en-US" sz="2100" dirty="0"/>
          </a:p>
        </p:txBody>
      </p:sp>
      <p:sp>
        <p:nvSpPr>
          <p:cNvPr id="6" name="Rectangle 5"/>
          <p:cNvSpPr/>
          <p:nvPr/>
        </p:nvSpPr>
        <p:spPr>
          <a:xfrm>
            <a:off x="0" y="2895600"/>
            <a:ext cx="3716851" cy="523220"/>
          </a:xfrm>
          <a:prstGeom prst="rect">
            <a:avLst/>
          </a:prstGeom>
          <a:noFill/>
        </p:spPr>
        <p:txBody>
          <a:bodyPr wrap="none" lIns="91440" tIns="45720" rIns="91440" bIns="45720">
            <a:spAutoFit/>
          </a:bodyPr>
          <a:lstStyle/>
          <a:p>
            <a:pPr algn="ctr"/>
            <a:r>
              <a:rPr lang="en-US" sz="2800" b="1" dirty="0" smtClean="0">
                <a:ln w="18000">
                  <a:solidFill>
                    <a:schemeClr val="accent2">
                      <a:satMod val="140000"/>
                    </a:schemeClr>
                  </a:solidFill>
                  <a:prstDash val="solid"/>
                  <a:miter lim="800000"/>
                </a:ln>
                <a:solidFill>
                  <a:srgbClr val="7030A0"/>
                </a:solidFill>
                <a:effectLst>
                  <a:outerShdw blurRad="25500" dist="23000" dir="7020000" algn="tl">
                    <a:srgbClr val="000000">
                      <a:alpha val="50000"/>
                    </a:srgbClr>
                  </a:outerShdw>
                </a:effectLst>
              </a:rPr>
              <a:t>Gradle Scripts Directory</a:t>
            </a:r>
            <a:endParaRPr lang="en-US" sz="2800" b="1" cap="none" spc="0" dirty="0">
              <a:ln w="18000">
                <a:solidFill>
                  <a:schemeClr val="accent2">
                    <a:satMod val="140000"/>
                  </a:schemeClr>
                </a:solidFill>
                <a:prstDash val="solid"/>
                <a:miter lim="800000"/>
              </a:ln>
              <a:solidFill>
                <a:srgbClr val="7030A0"/>
              </a:solidFill>
              <a:effectLst>
                <a:outerShdw blurRad="25500" dist="23000" dir="7020000" algn="tl">
                  <a:srgbClr val="000000">
                    <a:alpha val="50000"/>
                  </a:srgbClr>
                </a:outerShdw>
              </a:effectLst>
            </a:endParaRPr>
          </a:p>
        </p:txBody>
      </p:sp>
      <p:sp>
        <p:nvSpPr>
          <p:cNvPr id="7" name="TextBox 6"/>
          <p:cNvSpPr txBox="1"/>
          <p:nvPr/>
        </p:nvSpPr>
        <p:spPr>
          <a:xfrm>
            <a:off x="0" y="3352800"/>
            <a:ext cx="9144000" cy="1708160"/>
          </a:xfrm>
          <a:prstGeom prst="rect">
            <a:avLst/>
          </a:prstGeom>
          <a:noFill/>
        </p:spPr>
        <p:txBody>
          <a:bodyPr wrap="square" rtlCol="0">
            <a:spAutoFit/>
          </a:bodyPr>
          <a:lstStyle/>
          <a:p>
            <a:pPr algn="just">
              <a:buFont typeface="Wingdings" pitchFamily="2" charset="2"/>
              <a:buChar char="Ø"/>
            </a:pPr>
            <a:r>
              <a:rPr lang="en-US" sz="2100" dirty="0" smtClean="0"/>
              <a:t>Gradle is an automated build system that includes several files that create a build configuration. Build scripts are used in the </a:t>
            </a:r>
            <a:r>
              <a:rPr lang="en-US" sz="2100" dirty="0" err="1" smtClean="0"/>
              <a:t>build.gradle</a:t>
            </a:r>
            <a:r>
              <a:rPr lang="en-US" sz="2100" dirty="0" smtClean="0"/>
              <a:t> (Project), and </a:t>
            </a:r>
            <a:r>
              <a:rPr lang="en-US" sz="2100" dirty="0" err="1" smtClean="0"/>
              <a:t>plugins</a:t>
            </a:r>
            <a:r>
              <a:rPr lang="en-US" sz="2100" dirty="0" smtClean="0"/>
              <a:t> and implementations are used in the </a:t>
            </a:r>
            <a:r>
              <a:rPr lang="en-US" sz="2100" dirty="0" err="1" smtClean="0"/>
              <a:t>build.gradle</a:t>
            </a:r>
            <a:r>
              <a:rPr lang="en-US" sz="2100" dirty="0" smtClean="0"/>
              <a:t> (Module) to make settings that may be used by all of our application modules</a:t>
            </a:r>
          </a:p>
          <a:p>
            <a:pPr algn="just">
              <a:buFont typeface="Wingdings" pitchFamily="2" charset="2"/>
              <a:buChar char="Ø"/>
            </a:pPr>
            <a:r>
              <a:rPr lang="en-US" sz="2100" dirty="0" err="1" smtClean="0"/>
              <a:t>Gradle</a:t>
            </a:r>
            <a:r>
              <a:rPr lang="en-US" sz="2100" dirty="0" smtClean="0"/>
              <a:t> is also used to generate .</a:t>
            </a:r>
            <a:r>
              <a:rPr lang="en-US" sz="2100" dirty="0" err="1" smtClean="0"/>
              <a:t>apk</a:t>
            </a:r>
            <a:r>
              <a:rPr lang="en-US" sz="2100" dirty="0" smtClean="0"/>
              <a:t> file from .java &amp; .XML file</a:t>
            </a:r>
            <a:endParaRPr lang="en-US" sz="2100" dirty="0"/>
          </a:p>
        </p:txBody>
      </p:sp>
      <p:pic>
        <p:nvPicPr>
          <p:cNvPr id="8" name="Picture 7"/>
          <p:cNvPicPr/>
          <p:nvPr/>
        </p:nvPicPr>
        <p:blipFill>
          <a:blip r:embed="rId2"/>
          <a:srcRect/>
          <a:stretch>
            <a:fillRect/>
          </a:stretch>
        </p:blipFill>
        <p:spPr bwMode="auto">
          <a:xfrm>
            <a:off x="304800" y="5181600"/>
            <a:ext cx="8458200" cy="167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28600"/>
            <a:ext cx="3048976" cy="523220"/>
          </a:xfrm>
          <a:prstGeom prst="rect">
            <a:avLst/>
          </a:prstGeom>
          <a:noFill/>
        </p:spPr>
        <p:txBody>
          <a:bodyPr wrap="none" lIns="91440" tIns="45720" rIns="91440" bIns="45720">
            <a:spAutoFit/>
          </a:bodyPr>
          <a:lstStyle/>
          <a:p>
            <a:pPr algn="ctr"/>
            <a:r>
              <a:rPr lang="en-US" sz="2800" b="1" dirty="0" smtClean="0">
                <a:ln w="18000">
                  <a:solidFill>
                    <a:schemeClr val="accent2">
                      <a:satMod val="140000"/>
                    </a:schemeClr>
                  </a:solidFill>
                  <a:prstDash val="solid"/>
                  <a:miter lim="800000"/>
                </a:ln>
                <a:solidFill>
                  <a:schemeClr val="tx2">
                    <a:lumMod val="60000"/>
                    <a:lumOff val="40000"/>
                  </a:schemeClr>
                </a:solidFill>
                <a:effectLst>
                  <a:outerShdw blurRad="25500" dist="23000" dir="7020000" algn="tl">
                    <a:srgbClr val="000000">
                      <a:alpha val="50000"/>
                    </a:srgbClr>
                  </a:outerShdw>
                </a:effectLst>
              </a:rPr>
              <a:t>Android-UI Layouts</a:t>
            </a:r>
            <a:endParaRPr lang="en-US" sz="2800" b="1" cap="none" spc="0" dirty="0">
              <a:ln w="18000">
                <a:solidFill>
                  <a:schemeClr val="accent2">
                    <a:satMod val="140000"/>
                  </a:schemeClr>
                </a:solidFill>
                <a:prstDash val="solid"/>
                <a:miter lim="800000"/>
              </a:ln>
              <a:solidFill>
                <a:schemeClr val="tx2">
                  <a:lumMod val="60000"/>
                  <a:lumOff val="40000"/>
                </a:schemeClr>
              </a:solidFill>
              <a:effectLst>
                <a:outerShdw blurRad="25500" dist="23000" dir="7020000" algn="tl">
                  <a:srgbClr val="000000">
                    <a:alpha val="50000"/>
                  </a:srgbClr>
                </a:outerShdw>
              </a:effectLst>
            </a:endParaRPr>
          </a:p>
        </p:txBody>
      </p:sp>
      <p:sp>
        <p:nvSpPr>
          <p:cNvPr id="4" name="TextBox 3"/>
          <p:cNvSpPr txBox="1"/>
          <p:nvPr/>
        </p:nvSpPr>
        <p:spPr>
          <a:xfrm>
            <a:off x="0" y="838200"/>
            <a:ext cx="9144000" cy="1061829"/>
          </a:xfrm>
          <a:prstGeom prst="rect">
            <a:avLst/>
          </a:prstGeom>
          <a:noFill/>
        </p:spPr>
        <p:txBody>
          <a:bodyPr wrap="square" rtlCol="0">
            <a:spAutoFit/>
          </a:bodyPr>
          <a:lstStyle/>
          <a:p>
            <a:pPr algn="just">
              <a:buFont typeface="Wingdings" pitchFamily="2" charset="2"/>
              <a:buChar char="Ø"/>
            </a:pPr>
            <a:r>
              <a:rPr lang="en-US" sz="2100" dirty="0" smtClean="0"/>
              <a:t>The basic building block for user interface is a View object which is created from the View class and occupies a rectangular area on the screen and is responsible for drawing and event handling</a:t>
            </a:r>
            <a:endParaRPr lang="en-US" sz="2100" dirty="0"/>
          </a:p>
        </p:txBody>
      </p:sp>
      <p:sp>
        <p:nvSpPr>
          <p:cNvPr id="5" name="TextBox 4"/>
          <p:cNvSpPr txBox="1"/>
          <p:nvPr/>
        </p:nvSpPr>
        <p:spPr>
          <a:xfrm>
            <a:off x="0" y="2057400"/>
            <a:ext cx="9144000" cy="738664"/>
          </a:xfrm>
          <a:prstGeom prst="rect">
            <a:avLst/>
          </a:prstGeom>
          <a:noFill/>
        </p:spPr>
        <p:txBody>
          <a:bodyPr wrap="square" rtlCol="0">
            <a:spAutoFit/>
          </a:bodyPr>
          <a:lstStyle/>
          <a:p>
            <a:pPr lvl="0" algn="just">
              <a:buFont typeface="Wingdings" pitchFamily="2" charset="2"/>
              <a:buChar char="Ø"/>
            </a:pPr>
            <a:r>
              <a:rPr lang="en-US" sz="2100" dirty="0" smtClean="0"/>
              <a:t>View is the base class for widgets, which are used to create interactive UI components like buttons, text fields, etc.</a:t>
            </a:r>
            <a:endParaRPr lang="en-US" dirty="0"/>
          </a:p>
        </p:txBody>
      </p:sp>
      <p:sp>
        <p:nvSpPr>
          <p:cNvPr id="6" name="TextBox 5"/>
          <p:cNvSpPr txBox="1"/>
          <p:nvPr/>
        </p:nvSpPr>
        <p:spPr>
          <a:xfrm>
            <a:off x="0" y="2895600"/>
            <a:ext cx="9144000" cy="738664"/>
          </a:xfrm>
          <a:prstGeom prst="rect">
            <a:avLst/>
          </a:prstGeom>
          <a:noFill/>
        </p:spPr>
        <p:txBody>
          <a:bodyPr wrap="square" rtlCol="0">
            <a:spAutoFit/>
          </a:bodyPr>
          <a:lstStyle/>
          <a:p>
            <a:pPr lvl="0" algn="just">
              <a:buFont typeface="Wingdings" pitchFamily="2" charset="2"/>
              <a:buChar char="Ø"/>
            </a:pPr>
            <a:r>
              <a:rPr lang="en-US" sz="2100" dirty="0" smtClean="0"/>
              <a:t>The </a:t>
            </a:r>
            <a:r>
              <a:rPr lang="en-US" sz="2100" dirty="0" err="1" smtClean="0"/>
              <a:t>ViewGroup</a:t>
            </a:r>
            <a:r>
              <a:rPr lang="en-US" sz="2100" dirty="0" smtClean="0"/>
              <a:t> is a subclass of View and provides invisible container that hold other Views or other </a:t>
            </a:r>
            <a:r>
              <a:rPr lang="en-US" sz="2100" dirty="0" err="1" smtClean="0"/>
              <a:t>ViewGroups</a:t>
            </a:r>
            <a:r>
              <a:rPr lang="en-US" sz="2100" dirty="0" smtClean="0"/>
              <a:t> </a:t>
            </a:r>
            <a:r>
              <a:rPr lang="en-US" sz="2100" dirty="0" smtClean="0"/>
              <a:t> and </a:t>
            </a:r>
            <a:r>
              <a:rPr lang="en-US" sz="2100" dirty="0" smtClean="0"/>
              <a:t>define their layout properties</a:t>
            </a:r>
            <a:r>
              <a:rPr lang="en-US" dirty="0" smtClean="0"/>
              <a:t>.</a:t>
            </a:r>
            <a:endParaRPr lang="en-US" dirty="0"/>
          </a:p>
        </p:txBody>
      </p:sp>
      <p:sp>
        <p:nvSpPr>
          <p:cNvPr id="7" name="TextBox 6"/>
          <p:cNvSpPr txBox="1"/>
          <p:nvPr/>
        </p:nvSpPr>
        <p:spPr>
          <a:xfrm>
            <a:off x="0" y="3810000"/>
            <a:ext cx="9144000" cy="1985159"/>
          </a:xfrm>
          <a:prstGeom prst="rect">
            <a:avLst/>
          </a:prstGeom>
          <a:noFill/>
        </p:spPr>
        <p:txBody>
          <a:bodyPr wrap="square" rtlCol="0">
            <a:spAutoFit/>
          </a:bodyPr>
          <a:lstStyle/>
          <a:p>
            <a:pPr lvl="0" algn="just">
              <a:buFont typeface="Wingdings" pitchFamily="2" charset="2"/>
              <a:buChar char="Ø"/>
            </a:pPr>
            <a:r>
              <a:rPr lang="en-US" sz="2100" dirty="0" smtClean="0"/>
              <a:t>At third level we have different layouts which are subclasses of </a:t>
            </a:r>
            <a:r>
              <a:rPr lang="en-US" sz="2100" dirty="0" err="1" smtClean="0"/>
              <a:t>ViewGroup</a:t>
            </a:r>
            <a:r>
              <a:rPr lang="en-US" sz="2100" dirty="0" smtClean="0"/>
              <a:t> class and a typical layout defines the visual structure for an Android user interface and can be created either at run time using View/</a:t>
            </a:r>
            <a:r>
              <a:rPr lang="en-US" sz="2100" dirty="0" err="1" smtClean="0"/>
              <a:t>ViewGroup</a:t>
            </a:r>
            <a:r>
              <a:rPr lang="en-US" sz="2100" dirty="0" smtClean="0"/>
              <a:t> objects or you can declare your layout using simple XML file main_layout.xml which is located in the res/layout folder of your project.</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1+#ppt_w/2"/>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28600"/>
            <a:ext cx="2703049" cy="523220"/>
          </a:xfrm>
          <a:prstGeom prst="rect">
            <a:avLst/>
          </a:prstGeom>
          <a:noFill/>
        </p:spPr>
        <p:txBody>
          <a:bodyPr wrap="none" lIns="91440" tIns="45720" rIns="91440" bIns="45720">
            <a:spAutoFit/>
          </a:bodyPr>
          <a:lstStyle/>
          <a:p>
            <a:pPr algn="ctr"/>
            <a:r>
              <a:rPr lang="en-US" sz="2800" b="1" dirty="0" smtClean="0">
                <a:ln w="18000">
                  <a:solidFill>
                    <a:schemeClr val="accent2">
                      <a:satMod val="140000"/>
                    </a:schemeClr>
                  </a:solidFill>
                  <a:prstDash val="solid"/>
                  <a:miter lim="800000"/>
                </a:ln>
                <a:solidFill>
                  <a:schemeClr val="tx2">
                    <a:lumMod val="60000"/>
                    <a:lumOff val="40000"/>
                  </a:schemeClr>
                </a:solidFill>
                <a:effectLst>
                  <a:outerShdw blurRad="25500" dist="23000" dir="7020000" algn="tl">
                    <a:srgbClr val="000000">
                      <a:alpha val="50000"/>
                    </a:srgbClr>
                  </a:outerShdw>
                </a:effectLst>
              </a:rPr>
              <a:t>Important Points</a:t>
            </a:r>
            <a:endParaRPr lang="en-US" sz="2800" b="1" cap="none" spc="0" dirty="0">
              <a:ln w="18000">
                <a:solidFill>
                  <a:schemeClr val="accent2">
                    <a:satMod val="140000"/>
                  </a:schemeClr>
                </a:solidFill>
                <a:prstDash val="solid"/>
                <a:miter lim="800000"/>
              </a:ln>
              <a:solidFill>
                <a:schemeClr val="tx2">
                  <a:lumMod val="60000"/>
                  <a:lumOff val="40000"/>
                </a:schemeClr>
              </a:solidFill>
              <a:effectLst>
                <a:outerShdw blurRad="25500" dist="23000" dir="7020000" algn="tl">
                  <a:srgbClr val="000000">
                    <a:alpha val="50000"/>
                  </a:srgbClr>
                </a:outerShdw>
              </a:effectLst>
            </a:endParaRPr>
          </a:p>
        </p:txBody>
      </p:sp>
      <p:sp>
        <p:nvSpPr>
          <p:cNvPr id="3" name="TextBox 2"/>
          <p:cNvSpPr txBox="1"/>
          <p:nvPr/>
        </p:nvSpPr>
        <p:spPr>
          <a:xfrm>
            <a:off x="0" y="1371600"/>
            <a:ext cx="9144000" cy="707886"/>
          </a:xfrm>
          <a:prstGeom prst="rect">
            <a:avLst/>
          </a:prstGeom>
          <a:noFill/>
        </p:spPr>
        <p:txBody>
          <a:bodyPr wrap="square" rtlCol="0">
            <a:spAutoFit/>
          </a:bodyPr>
          <a:lstStyle/>
          <a:p>
            <a:pPr>
              <a:buFont typeface="Wingdings" pitchFamily="2" charset="2"/>
              <a:buChar char="Ø"/>
            </a:pPr>
            <a:r>
              <a:rPr lang="en-US" sz="2000" dirty="0" smtClean="0"/>
              <a:t>View refers to the “</a:t>
            </a:r>
            <a:r>
              <a:rPr lang="en-US" sz="2000" dirty="0" err="1" smtClean="0"/>
              <a:t>android.view.View</a:t>
            </a:r>
            <a:r>
              <a:rPr lang="en-US" sz="2000" dirty="0" smtClean="0"/>
              <a:t>” class which is the parents class of all the UI classes.</a:t>
            </a:r>
            <a:endParaRPr lang="en-US" sz="2000" dirty="0"/>
          </a:p>
        </p:txBody>
      </p:sp>
      <p:sp>
        <p:nvSpPr>
          <p:cNvPr id="4" name="Rectangle 3"/>
          <p:cNvSpPr/>
          <p:nvPr/>
        </p:nvSpPr>
        <p:spPr>
          <a:xfrm>
            <a:off x="0" y="838200"/>
            <a:ext cx="931537" cy="523220"/>
          </a:xfrm>
          <a:prstGeom prst="rect">
            <a:avLst/>
          </a:prstGeom>
          <a:noFill/>
        </p:spPr>
        <p:txBody>
          <a:bodyPr wrap="none" lIns="91440" tIns="45720" rIns="91440" bIns="45720">
            <a:spAutoFit/>
          </a:bodyPr>
          <a:lstStyle/>
          <a:p>
            <a:pPr algn="ctr"/>
            <a:r>
              <a:rPr lang="en-US" sz="2800" b="1" dirty="0" smtClean="0">
                <a:ln w="18000">
                  <a:solidFill>
                    <a:schemeClr val="accent2">
                      <a:satMod val="140000"/>
                    </a:schemeClr>
                  </a:solidFill>
                  <a:prstDash val="solid"/>
                  <a:miter lim="800000"/>
                </a:ln>
                <a:solidFill>
                  <a:schemeClr val="tx2">
                    <a:lumMod val="60000"/>
                    <a:lumOff val="40000"/>
                  </a:schemeClr>
                </a:solidFill>
                <a:effectLst>
                  <a:outerShdw blurRad="25500" dist="23000" dir="7020000" algn="tl">
                    <a:srgbClr val="000000">
                      <a:alpha val="50000"/>
                    </a:srgbClr>
                  </a:outerShdw>
                </a:effectLst>
              </a:rPr>
              <a:t>View</a:t>
            </a:r>
            <a:endParaRPr lang="en-US" sz="2800" b="1" cap="none" spc="0" dirty="0">
              <a:ln w="18000">
                <a:solidFill>
                  <a:schemeClr val="accent2">
                    <a:satMod val="140000"/>
                  </a:schemeClr>
                </a:solidFill>
                <a:prstDash val="solid"/>
                <a:miter lim="800000"/>
              </a:ln>
              <a:solidFill>
                <a:schemeClr val="tx2">
                  <a:lumMod val="60000"/>
                  <a:lumOff val="40000"/>
                </a:schemeClr>
              </a:solidFill>
              <a:effectLst>
                <a:outerShdw blurRad="25500" dist="23000" dir="7020000" algn="tl">
                  <a:srgbClr val="000000">
                    <a:alpha val="50000"/>
                  </a:srgbClr>
                </a:outerShdw>
              </a:effectLst>
            </a:endParaRPr>
          </a:p>
        </p:txBody>
      </p:sp>
      <p:sp>
        <p:nvSpPr>
          <p:cNvPr id="5" name="TextBox 4"/>
          <p:cNvSpPr txBox="1"/>
          <p:nvPr/>
        </p:nvSpPr>
        <p:spPr>
          <a:xfrm>
            <a:off x="0" y="2057400"/>
            <a:ext cx="9144000" cy="400110"/>
          </a:xfrm>
          <a:prstGeom prst="rect">
            <a:avLst/>
          </a:prstGeom>
          <a:noFill/>
        </p:spPr>
        <p:txBody>
          <a:bodyPr wrap="square" rtlCol="0">
            <a:spAutoFit/>
          </a:bodyPr>
          <a:lstStyle/>
          <a:p>
            <a:pPr>
              <a:buFont typeface="Wingdings" pitchFamily="2" charset="2"/>
              <a:buChar char="Ø"/>
            </a:pPr>
            <a:r>
              <a:rPr lang="en-US" sz="2000" dirty="0" smtClean="0"/>
              <a:t>Examples for views are </a:t>
            </a:r>
            <a:r>
              <a:rPr lang="en-US" sz="2000" dirty="0" err="1" smtClean="0"/>
              <a:t>TextView</a:t>
            </a:r>
            <a:r>
              <a:rPr lang="en-US" sz="2000" dirty="0" smtClean="0"/>
              <a:t>, Button, </a:t>
            </a:r>
            <a:r>
              <a:rPr lang="en-US" sz="2000" dirty="0" err="1" smtClean="0"/>
              <a:t>CheckBox</a:t>
            </a:r>
            <a:r>
              <a:rPr lang="en-US" sz="2000" dirty="0" smtClean="0"/>
              <a:t>, </a:t>
            </a:r>
            <a:r>
              <a:rPr lang="en-US" sz="2000" dirty="0" err="1" smtClean="0"/>
              <a:t>ImageView</a:t>
            </a:r>
            <a:r>
              <a:rPr lang="en-US" sz="2000" dirty="0" smtClean="0"/>
              <a:t> etc.</a:t>
            </a:r>
            <a:endParaRPr lang="en-US" sz="2000" dirty="0"/>
          </a:p>
        </p:txBody>
      </p:sp>
      <p:sp>
        <p:nvSpPr>
          <p:cNvPr id="6" name="TextBox 5"/>
          <p:cNvSpPr txBox="1"/>
          <p:nvPr/>
        </p:nvSpPr>
        <p:spPr>
          <a:xfrm>
            <a:off x="0" y="2590800"/>
            <a:ext cx="9144000" cy="400110"/>
          </a:xfrm>
          <a:prstGeom prst="rect">
            <a:avLst/>
          </a:prstGeom>
          <a:noFill/>
        </p:spPr>
        <p:txBody>
          <a:bodyPr wrap="square" rtlCol="0">
            <a:spAutoFit/>
          </a:bodyPr>
          <a:lstStyle/>
          <a:p>
            <a:pPr>
              <a:buFont typeface="Wingdings" pitchFamily="2" charset="2"/>
              <a:buChar char="Ø"/>
            </a:pPr>
            <a:r>
              <a:rPr lang="en-US" sz="2000" dirty="0" smtClean="0"/>
              <a:t>Some child classes of View class are </a:t>
            </a:r>
            <a:r>
              <a:rPr lang="en-US" sz="2000" dirty="0" err="1" smtClean="0"/>
              <a:t>TextView</a:t>
            </a:r>
            <a:r>
              <a:rPr lang="en-US" sz="2000" dirty="0" smtClean="0"/>
              <a:t>, Button, </a:t>
            </a:r>
            <a:r>
              <a:rPr lang="en-US" sz="2000" dirty="0" err="1" smtClean="0"/>
              <a:t>CheckBox</a:t>
            </a:r>
            <a:r>
              <a:rPr lang="en-US" sz="2000" dirty="0" smtClean="0"/>
              <a:t>, </a:t>
            </a:r>
            <a:r>
              <a:rPr lang="en-US" sz="2000" dirty="0" err="1" smtClean="0"/>
              <a:t>ImageView</a:t>
            </a:r>
            <a:r>
              <a:rPr lang="en-US" sz="2000" dirty="0" smtClean="0"/>
              <a:t> etc.</a:t>
            </a:r>
            <a:endParaRPr lang="en-US" sz="2000" dirty="0"/>
          </a:p>
        </p:txBody>
      </p:sp>
      <p:sp>
        <p:nvSpPr>
          <p:cNvPr id="7" name="Rectangle 6"/>
          <p:cNvSpPr/>
          <p:nvPr/>
        </p:nvSpPr>
        <p:spPr>
          <a:xfrm>
            <a:off x="0" y="3048000"/>
            <a:ext cx="1861728" cy="523220"/>
          </a:xfrm>
          <a:prstGeom prst="rect">
            <a:avLst/>
          </a:prstGeom>
          <a:noFill/>
        </p:spPr>
        <p:txBody>
          <a:bodyPr wrap="none" lIns="91440" tIns="45720" rIns="91440" bIns="45720">
            <a:spAutoFit/>
          </a:bodyPr>
          <a:lstStyle/>
          <a:p>
            <a:pPr algn="ctr"/>
            <a:r>
              <a:rPr lang="en-US" sz="2800" b="1" dirty="0" err="1" smtClean="0">
                <a:ln w="18000">
                  <a:solidFill>
                    <a:schemeClr val="accent2">
                      <a:satMod val="140000"/>
                    </a:schemeClr>
                  </a:solidFill>
                  <a:prstDash val="solid"/>
                  <a:miter lim="800000"/>
                </a:ln>
                <a:solidFill>
                  <a:schemeClr val="tx2">
                    <a:lumMod val="60000"/>
                    <a:lumOff val="40000"/>
                  </a:schemeClr>
                </a:solidFill>
                <a:effectLst>
                  <a:outerShdw blurRad="25500" dist="23000" dir="7020000" algn="tl">
                    <a:srgbClr val="000000">
                      <a:alpha val="50000"/>
                    </a:srgbClr>
                  </a:outerShdw>
                </a:effectLst>
              </a:rPr>
              <a:t>ViewGroup</a:t>
            </a:r>
            <a:endParaRPr lang="en-US" sz="2800" b="1" cap="none" spc="0" dirty="0">
              <a:ln w="18000">
                <a:solidFill>
                  <a:schemeClr val="accent2">
                    <a:satMod val="140000"/>
                  </a:schemeClr>
                </a:solidFill>
                <a:prstDash val="solid"/>
                <a:miter lim="800000"/>
              </a:ln>
              <a:solidFill>
                <a:schemeClr val="tx2">
                  <a:lumMod val="60000"/>
                  <a:lumOff val="40000"/>
                </a:schemeClr>
              </a:solidFill>
              <a:effectLst>
                <a:outerShdw blurRad="25500" dist="23000" dir="7020000" algn="tl">
                  <a:srgbClr val="000000">
                    <a:alpha val="50000"/>
                  </a:srgbClr>
                </a:outerShdw>
              </a:effectLst>
            </a:endParaRPr>
          </a:p>
        </p:txBody>
      </p:sp>
      <p:sp>
        <p:nvSpPr>
          <p:cNvPr id="8" name="TextBox 7"/>
          <p:cNvSpPr txBox="1"/>
          <p:nvPr/>
        </p:nvSpPr>
        <p:spPr>
          <a:xfrm>
            <a:off x="0" y="3581400"/>
            <a:ext cx="9144000" cy="707886"/>
          </a:xfrm>
          <a:prstGeom prst="rect">
            <a:avLst/>
          </a:prstGeom>
          <a:noFill/>
        </p:spPr>
        <p:txBody>
          <a:bodyPr wrap="square" rtlCol="0">
            <a:spAutoFit/>
          </a:bodyPr>
          <a:lstStyle/>
          <a:p>
            <a:pPr>
              <a:buFont typeface="Wingdings" pitchFamily="2" charset="2"/>
              <a:buChar char="Ø"/>
            </a:pPr>
            <a:r>
              <a:rPr lang="en-US" sz="2000" dirty="0" err="1" smtClean="0"/>
              <a:t>ViewGroup</a:t>
            </a:r>
            <a:r>
              <a:rPr lang="en-US" sz="2000" dirty="0" smtClean="0"/>
              <a:t> refers to the “</a:t>
            </a:r>
            <a:r>
              <a:rPr lang="en-US" sz="2000" dirty="0" err="1" smtClean="0"/>
              <a:t>android.view.ViewGroup</a:t>
            </a:r>
            <a:r>
              <a:rPr lang="en-US" sz="2000" dirty="0" smtClean="0"/>
              <a:t>” which is the parents class for layouts and layouts parameters</a:t>
            </a:r>
            <a:endParaRPr lang="en-US" sz="2000" dirty="0"/>
          </a:p>
        </p:txBody>
      </p:sp>
      <p:sp>
        <p:nvSpPr>
          <p:cNvPr id="9" name="TextBox 8"/>
          <p:cNvSpPr txBox="1"/>
          <p:nvPr/>
        </p:nvSpPr>
        <p:spPr>
          <a:xfrm>
            <a:off x="0" y="4876800"/>
            <a:ext cx="9144000" cy="400110"/>
          </a:xfrm>
          <a:prstGeom prst="rect">
            <a:avLst/>
          </a:prstGeom>
          <a:noFill/>
        </p:spPr>
        <p:txBody>
          <a:bodyPr wrap="square" rtlCol="0">
            <a:spAutoFit/>
          </a:bodyPr>
          <a:lstStyle/>
          <a:p>
            <a:pPr>
              <a:buFont typeface="Wingdings" pitchFamily="2" charset="2"/>
              <a:buChar char="Ø"/>
            </a:pPr>
            <a:r>
              <a:rPr lang="en-US" sz="2000" dirty="0" err="1" smtClean="0"/>
              <a:t>ViewGroup</a:t>
            </a:r>
            <a:r>
              <a:rPr lang="en-US" sz="2000" dirty="0" smtClean="0"/>
              <a:t> is the invisible container, which holds the views or view groups</a:t>
            </a:r>
            <a:endParaRPr lang="en-US" sz="2000" dirty="0"/>
          </a:p>
        </p:txBody>
      </p:sp>
      <p:sp>
        <p:nvSpPr>
          <p:cNvPr id="10" name="TextBox 9"/>
          <p:cNvSpPr txBox="1"/>
          <p:nvPr/>
        </p:nvSpPr>
        <p:spPr>
          <a:xfrm>
            <a:off x="0" y="4343400"/>
            <a:ext cx="9144000" cy="400110"/>
          </a:xfrm>
          <a:prstGeom prst="rect">
            <a:avLst/>
          </a:prstGeom>
          <a:noFill/>
        </p:spPr>
        <p:txBody>
          <a:bodyPr wrap="square" rtlCol="0">
            <a:spAutoFit/>
          </a:bodyPr>
          <a:lstStyle/>
          <a:p>
            <a:pPr>
              <a:buFont typeface="Wingdings" pitchFamily="2" charset="2"/>
              <a:buChar char="Ø"/>
            </a:pPr>
            <a:r>
              <a:rPr lang="en-US" sz="2000" dirty="0" smtClean="0"/>
              <a:t>Examples for </a:t>
            </a:r>
            <a:r>
              <a:rPr lang="en-US" sz="2000" dirty="0" err="1" smtClean="0"/>
              <a:t>ViewGroup</a:t>
            </a:r>
            <a:r>
              <a:rPr lang="en-US" sz="2000" dirty="0" smtClean="0"/>
              <a:t> are </a:t>
            </a:r>
            <a:r>
              <a:rPr lang="en-US" sz="2000" dirty="0" err="1" smtClean="0"/>
              <a:t>LinearLayout,RelativeLayout,ConstraintLayout</a:t>
            </a:r>
            <a:r>
              <a:rPr lang="en-US" sz="2000" dirty="0" smtClean="0"/>
              <a:t> etc.</a:t>
            </a:r>
            <a:endParaRPr lang="en-US" sz="2000" dirty="0"/>
          </a:p>
        </p:txBody>
      </p:sp>
      <p:sp>
        <p:nvSpPr>
          <p:cNvPr id="11" name="Rectangle 10"/>
          <p:cNvSpPr/>
          <p:nvPr/>
        </p:nvSpPr>
        <p:spPr>
          <a:xfrm>
            <a:off x="0" y="5257800"/>
            <a:ext cx="2608151" cy="523220"/>
          </a:xfrm>
          <a:prstGeom prst="rect">
            <a:avLst/>
          </a:prstGeom>
          <a:noFill/>
        </p:spPr>
        <p:txBody>
          <a:bodyPr wrap="none" lIns="91440" tIns="45720" rIns="91440" bIns="45720">
            <a:spAutoFit/>
          </a:bodyPr>
          <a:lstStyle/>
          <a:p>
            <a:pPr algn="ctr"/>
            <a:r>
              <a:rPr lang="en-US" sz="2800" b="1" dirty="0" smtClean="0">
                <a:ln w="18000">
                  <a:solidFill>
                    <a:schemeClr val="accent2">
                      <a:satMod val="140000"/>
                    </a:schemeClr>
                  </a:solidFill>
                  <a:prstDash val="solid"/>
                  <a:miter lim="800000"/>
                </a:ln>
                <a:solidFill>
                  <a:schemeClr val="tx2">
                    <a:lumMod val="60000"/>
                    <a:lumOff val="40000"/>
                  </a:schemeClr>
                </a:solidFill>
                <a:effectLst>
                  <a:outerShdw blurRad="25500" dist="23000" dir="7020000" algn="tl">
                    <a:srgbClr val="000000">
                      <a:alpha val="50000"/>
                    </a:srgbClr>
                  </a:outerShdw>
                </a:effectLst>
              </a:rPr>
              <a:t>Android Layouts</a:t>
            </a:r>
            <a:endParaRPr lang="en-US" sz="2800" b="1" cap="none" spc="0" dirty="0">
              <a:ln w="18000">
                <a:solidFill>
                  <a:schemeClr val="accent2">
                    <a:satMod val="140000"/>
                  </a:schemeClr>
                </a:solidFill>
                <a:prstDash val="solid"/>
                <a:miter lim="800000"/>
              </a:ln>
              <a:solidFill>
                <a:schemeClr val="tx2">
                  <a:lumMod val="60000"/>
                  <a:lumOff val="40000"/>
                </a:schemeClr>
              </a:solidFill>
              <a:effectLst>
                <a:outerShdw blurRad="25500" dist="23000" dir="7020000" algn="tl">
                  <a:srgbClr val="000000">
                    <a:alpha val="50000"/>
                  </a:srgbClr>
                </a:outerShdw>
              </a:effectLst>
            </a:endParaRPr>
          </a:p>
        </p:txBody>
      </p:sp>
      <p:sp>
        <p:nvSpPr>
          <p:cNvPr id="12" name="TextBox 11"/>
          <p:cNvSpPr txBox="1"/>
          <p:nvPr/>
        </p:nvSpPr>
        <p:spPr>
          <a:xfrm>
            <a:off x="0" y="5791200"/>
            <a:ext cx="9144000" cy="707886"/>
          </a:xfrm>
          <a:prstGeom prst="rect">
            <a:avLst/>
          </a:prstGeom>
          <a:noFill/>
        </p:spPr>
        <p:txBody>
          <a:bodyPr wrap="square" rtlCol="0">
            <a:spAutoFit/>
          </a:bodyPr>
          <a:lstStyle/>
          <a:p>
            <a:pPr>
              <a:buFont typeface="Wingdings" pitchFamily="2" charset="2"/>
              <a:buChar char="Ø"/>
            </a:pPr>
            <a:r>
              <a:rPr lang="en-US" sz="2000" dirty="0" smtClean="0"/>
              <a:t>Layout refers the arrangement of elements i.e. </a:t>
            </a:r>
            <a:r>
              <a:rPr lang="en-US" sz="2000" dirty="0" err="1" smtClean="0"/>
              <a:t>TextView</a:t>
            </a:r>
            <a:r>
              <a:rPr lang="en-US" sz="2000" dirty="0" smtClean="0"/>
              <a:t>, Button etc on the container</a:t>
            </a:r>
          </a:p>
          <a:p>
            <a:r>
              <a:rPr lang="en-US" sz="2000" dirty="0" smtClean="0"/>
              <a:t>        Examples are </a:t>
            </a:r>
            <a:r>
              <a:rPr lang="en-US" sz="2000" dirty="0" err="1" smtClean="0"/>
              <a:t>LinearLayout</a:t>
            </a:r>
            <a:r>
              <a:rPr lang="en-US" sz="2000" dirty="0" smtClean="0"/>
              <a:t>, </a:t>
            </a:r>
            <a:r>
              <a:rPr lang="en-US" sz="2000" dirty="0" err="1" smtClean="0"/>
              <a:t>RelativeLayout</a:t>
            </a:r>
            <a:r>
              <a:rPr lang="en-US" sz="2000" dirty="0" smtClean="0"/>
              <a:t> etc.</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3"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3400034" cy="523220"/>
          </a:xfrm>
          <a:prstGeom prst="rect">
            <a:avLst/>
          </a:prstGeom>
          <a:noFill/>
        </p:spPr>
        <p:txBody>
          <a:bodyPr wrap="none" lIns="91440" tIns="45720" rIns="91440" bIns="45720">
            <a:spAutoFit/>
          </a:bodyPr>
          <a:lstStyle/>
          <a:p>
            <a:pPr algn="ctr"/>
            <a:r>
              <a:rPr lang="en-US" sz="2800" b="1" dirty="0" smtClean="0">
                <a:ln w="18000">
                  <a:solidFill>
                    <a:schemeClr val="accent2">
                      <a:satMod val="140000"/>
                    </a:schemeClr>
                  </a:solidFill>
                  <a:prstDash val="solid"/>
                  <a:miter lim="800000"/>
                </a:ln>
                <a:solidFill>
                  <a:schemeClr val="tx2">
                    <a:lumMod val="60000"/>
                    <a:lumOff val="40000"/>
                  </a:schemeClr>
                </a:solidFill>
                <a:effectLst>
                  <a:outerShdw blurRad="25500" dist="23000" dir="7020000" algn="tl">
                    <a:srgbClr val="000000">
                      <a:alpha val="50000"/>
                    </a:srgbClr>
                  </a:outerShdw>
                </a:effectLst>
              </a:rPr>
              <a:t>Android Layout Types</a:t>
            </a:r>
            <a:endParaRPr lang="en-US" sz="2800" b="1" cap="none" spc="0" dirty="0">
              <a:ln w="18000">
                <a:solidFill>
                  <a:schemeClr val="accent2">
                    <a:satMod val="140000"/>
                  </a:schemeClr>
                </a:solidFill>
                <a:prstDash val="solid"/>
                <a:miter lim="800000"/>
              </a:ln>
              <a:solidFill>
                <a:schemeClr val="tx2">
                  <a:lumMod val="60000"/>
                  <a:lumOff val="40000"/>
                </a:schemeClr>
              </a:solidFill>
              <a:effectLst>
                <a:outerShdw blurRad="25500" dist="23000" dir="7020000" algn="tl">
                  <a:srgbClr val="000000">
                    <a:alpha val="50000"/>
                  </a:srgbClr>
                </a:outerShdw>
              </a:effectLst>
            </a:endParaRPr>
          </a:p>
        </p:txBody>
      </p:sp>
      <p:sp>
        <p:nvSpPr>
          <p:cNvPr id="3" name="TextBox 2"/>
          <p:cNvSpPr txBox="1"/>
          <p:nvPr/>
        </p:nvSpPr>
        <p:spPr>
          <a:xfrm>
            <a:off x="0" y="457200"/>
            <a:ext cx="9144000" cy="738664"/>
          </a:xfrm>
          <a:prstGeom prst="rect">
            <a:avLst/>
          </a:prstGeom>
          <a:noFill/>
        </p:spPr>
        <p:txBody>
          <a:bodyPr wrap="square" rtlCol="0">
            <a:spAutoFit/>
          </a:bodyPr>
          <a:lstStyle/>
          <a:p>
            <a:pPr lvl="0" algn="just">
              <a:buFont typeface="Wingdings" pitchFamily="2" charset="2"/>
              <a:buChar char="Ø"/>
            </a:pPr>
            <a:r>
              <a:rPr lang="en-US" sz="2100" dirty="0" smtClean="0"/>
              <a:t>There are number of Layouts provided by Android which you will use in almost all the Android applications to provide different view, look and feel.</a:t>
            </a:r>
            <a:endParaRPr lang="en-US" dirty="0"/>
          </a:p>
        </p:txBody>
      </p:sp>
      <p:graphicFrame>
        <p:nvGraphicFramePr>
          <p:cNvPr id="5" name="Table 4"/>
          <p:cNvGraphicFramePr>
            <a:graphicFrameLocks noGrp="1"/>
          </p:cNvGraphicFramePr>
          <p:nvPr/>
        </p:nvGraphicFramePr>
        <p:xfrm>
          <a:off x="304800" y="1173480"/>
          <a:ext cx="8534400" cy="5684520"/>
        </p:xfrm>
        <a:graphic>
          <a:graphicData uri="http://schemas.openxmlformats.org/drawingml/2006/table">
            <a:tbl>
              <a:tblPr firstRow="1" bandRow="1">
                <a:tableStyleId>{5C22544A-7EE6-4342-B048-85BDC9FD1C3A}</a:tableStyleId>
              </a:tblPr>
              <a:tblGrid>
                <a:gridCol w="838200"/>
                <a:gridCol w="7696200"/>
              </a:tblGrid>
              <a:tr h="381000">
                <a:tc>
                  <a:txBody>
                    <a:bodyPr/>
                    <a:lstStyle/>
                    <a:p>
                      <a:pPr algn="ctr"/>
                      <a:r>
                        <a:rPr lang="en-US" b="1" dirty="0" err="1" smtClean="0">
                          <a:solidFill>
                            <a:srgbClr val="C00000"/>
                          </a:solidFill>
                        </a:rPr>
                        <a:t>Sr.No</a:t>
                      </a:r>
                      <a:endParaRPr lang="en-US" b="1" dirty="0">
                        <a:solidFill>
                          <a:srgbClr val="C00000"/>
                        </a:solidFill>
                      </a:endParaRPr>
                    </a:p>
                  </a:txBody>
                  <a:tcPr>
                    <a:solidFill>
                      <a:srgbClr val="92D050"/>
                    </a:solidFill>
                  </a:tcPr>
                </a:tc>
                <a:tc>
                  <a:txBody>
                    <a:bodyPr/>
                    <a:lstStyle/>
                    <a:p>
                      <a:pPr algn="ctr"/>
                      <a:r>
                        <a:rPr lang="en-US" b="1" dirty="0" smtClean="0">
                          <a:solidFill>
                            <a:srgbClr val="C00000"/>
                          </a:solidFill>
                        </a:rPr>
                        <a:t>Layout &amp; Description</a:t>
                      </a:r>
                      <a:endParaRPr lang="en-US" b="1" dirty="0">
                        <a:solidFill>
                          <a:srgbClr val="C00000"/>
                        </a:solidFill>
                      </a:endParaRPr>
                    </a:p>
                  </a:txBody>
                  <a:tcPr>
                    <a:solidFill>
                      <a:srgbClr val="92D050"/>
                    </a:solidFill>
                  </a:tcPr>
                </a:tc>
              </a:tr>
              <a:tr h="495300">
                <a:tc>
                  <a:txBody>
                    <a:bodyPr/>
                    <a:lstStyle/>
                    <a:p>
                      <a:r>
                        <a:rPr lang="en-US" dirty="0" smtClean="0"/>
                        <a:t>1</a:t>
                      </a:r>
                      <a:endParaRPr lang="en-US" dirty="0"/>
                    </a:p>
                  </a:txBody>
                  <a:tcPr>
                    <a:solidFill>
                      <a:srgbClr val="92D050"/>
                    </a:solidFill>
                  </a:tcPr>
                </a:tc>
                <a:tc>
                  <a:txBody>
                    <a:bodyPr/>
                    <a:lstStyle/>
                    <a:p>
                      <a:endParaRPr lang="en-US" dirty="0" smtClean="0"/>
                    </a:p>
                    <a:p>
                      <a:endParaRPr lang="en-US" dirty="0" smtClean="0"/>
                    </a:p>
                    <a:p>
                      <a:endParaRPr lang="en-US" dirty="0" smtClean="0"/>
                    </a:p>
                  </a:txBody>
                  <a:tcPr>
                    <a:solidFill>
                      <a:srgbClr val="92D050"/>
                    </a:solidFill>
                  </a:tcPr>
                </a:tc>
              </a:tr>
              <a:tr h="495300">
                <a:tc>
                  <a:txBody>
                    <a:bodyPr/>
                    <a:lstStyle/>
                    <a:p>
                      <a:r>
                        <a:rPr lang="en-US" dirty="0" smtClean="0"/>
                        <a:t>2</a:t>
                      </a:r>
                      <a:endParaRPr lang="en-US" dirty="0"/>
                    </a:p>
                  </a:txBody>
                  <a:tcPr>
                    <a:solidFill>
                      <a:srgbClr val="92D050"/>
                    </a:solidFill>
                  </a:tcPr>
                </a:tc>
                <a:tc>
                  <a:txBody>
                    <a:bodyPr/>
                    <a:lstStyle/>
                    <a:p>
                      <a:endParaRPr lang="en-US" dirty="0" smtClean="0"/>
                    </a:p>
                    <a:p>
                      <a:endParaRPr lang="en-US" dirty="0" smtClean="0"/>
                    </a:p>
                  </a:txBody>
                  <a:tcPr>
                    <a:solidFill>
                      <a:srgbClr val="92D050"/>
                    </a:solidFill>
                  </a:tcPr>
                </a:tc>
              </a:tr>
              <a:tr h="495300">
                <a:tc>
                  <a:txBody>
                    <a:bodyPr/>
                    <a:lstStyle/>
                    <a:p>
                      <a:r>
                        <a:rPr lang="en-US" dirty="0" smtClean="0"/>
                        <a:t>3</a:t>
                      </a:r>
                      <a:endParaRPr lang="en-US" dirty="0"/>
                    </a:p>
                  </a:txBody>
                  <a:tcPr>
                    <a:solidFill>
                      <a:srgbClr val="92D050"/>
                    </a:solidFill>
                  </a:tcPr>
                </a:tc>
                <a:tc>
                  <a:txBody>
                    <a:bodyPr/>
                    <a:lstStyle/>
                    <a:p>
                      <a:endParaRPr lang="en-US" dirty="0" smtClean="0"/>
                    </a:p>
                    <a:p>
                      <a:endParaRPr lang="en-US" dirty="0" smtClean="0"/>
                    </a:p>
                  </a:txBody>
                  <a:tcPr>
                    <a:solidFill>
                      <a:srgbClr val="92D050"/>
                    </a:solidFill>
                  </a:tcPr>
                </a:tc>
              </a:tr>
              <a:tr h="495300">
                <a:tc>
                  <a:txBody>
                    <a:bodyPr/>
                    <a:lstStyle/>
                    <a:p>
                      <a:r>
                        <a:rPr lang="en-US" dirty="0" smtClean="0"/>
                        <a:t>4</a:t>
                      </a:r>
                      <a:endParaRPr lang="en-US" dirty="0"/>
                    </a:p>
                  </a:txBody>
                  <a:tcPr>
                    <a:solidFill>
                      <a:srgbClr val="92D050"/>
                    </a:solidFill>
                  </a:tcPr>
                </a:tc>
                <a:tc>
                  <a:txBody>
                    <a:bodyPr/>
                    <a:lstStyle/>
                    <a:p>
                      <a:endParaRPr lang="en-US" dirty="0" smtClean="0"/>
                    </a:p>
                    <a:p>
                      <a:endParaRPr lang="en-US" dirty="0" smtClean="0"/>
                    </a:p>
                  </a:txBody>
                  <a:tcPr>
                    <a:solidFill>
                      <a:srgbClr val="92D050"/>
                    </a:solidFill>
                  </a:tcPr>
                </a:tc>
              </a:tr>
              <a:tr h="495300">
                <a:tc>
                  <a:txBody>
                    <a:bodyPr/>
                    <a:lstStyle/>
                    <a:p>
                      <a:r>
                        <a:rPr lang="en-US" dirty="0" smtClean="0"/>
                        <a:t>5</a:t>
                      </a:r>
                      <a:endParaRPr lang="en-US" dirty="0"/>
                    </a:p>
                  </a:txBody>
                  <a:tcPr>
                    <a:solidFill>
                      <a:srgbClr val="92D050"/>
                    </a:solidFill>
                  </a:tcPr>
                </a:tc>
                <a:tc>
                  <a:txBody>
                    <a:bodyPr/>
                    <a:lstStyle/>
                    <a:p>
                      <a:endParaRPr lang="en-US" dirty="0" smtClean="0"/>
                    </a:p>
                    <a:p>
                      <a:endParaRPr lang="en-US" dirty="0" smtClean="0"/>
                    </a:p>
                    <a:p>
                      <a:endParaRPr lang="en-US" dirty="0"/>
                    </a:p>
                  </a:txBody>
                  <a:tcPr>
                    <a:solidFill>
                      <a:srgbClr val="92D050"/>
                    </a:solidFill>
                  </a:tcPr>
                </a:tc>
              </a:tr>
              <a:tr h="495300">
                <a:tc>
                  <a:txBody>
                    <a:bodyPr/>
                    <a:lstStyle/>
                    <a:p>
                      <a:r>
                        <a:rPr lang="en-US" dirty="0" smtClean="0"/>
                        <a:t>6</a:t>
                      </a:r>
                      <a:endParaRPr lang="en-US" dirty="0"/>
                    </a:p>
                  </a:txBody>
                  <a:tcPr>
                    <a:solidFill>
                      <a:srgbClr val="92D050"/>
                    </a:solidFill>
                  </a:tcPr>
                </a:tc>
                <a:tc>
                  <a:txBody>
                    <a:bodyPr/>
                    <a:lstStyle/>
                    <a:p>
                      <a:endParaRPr lang="en-US" dirty="0" smtClean="0"/>
                    </a:p>
                    <a:p>
                      <a:endParaRPr lang="en-US" dirty="0"/>
                    </a:p>
                  </a:txBody>
                  <a:tcPr>
                    <a:solidFill>
                      <a:srgbClr val="92D050"/>
                    </a:solidFill>
                  </a:tcPr>
                </a:tc>
              </a:tr>
              <a:tr h="495300">
                <a:tc>
                  <a:txBody>
                    <a:bodyPr/>
                    <a:lstStyle/>
                    <a:p>
                      <a:r>
                        <a:rPr lang="en-US" dirty="0" smtClean="0"/>
                        <a:t>7</a:t>
                      </a:r>
                      <a:endParaRPr lang="en-US" dirty="0"/>
                    </a:p>
                  </a:txBody>
                  <a:tcPr>
                    <a:solidFill>
                      <a:srgbClr val="92D050"/>
                    </a:solidFill>
                  </a:tcPr>
                </a:tc>
                <a:tc>
                  <a:txBody>
                    <a:bodyPr/>
                    <a:lstStyle/>
                    <a:p>
                      <a:endParaRPr lang="en-US" dirty="0" smtClean="0"/>
                    </a:p>
                    <a:p>
                      <a:endParaRPr lang="en-US" dirty="0" smtClean="0"/>
                    </a:p>
                    <a:p>
                      <a:endParaRPr lang="en-US" dirty="0"/>
                    </a:p>
                  </a:txBody>
                  <a:tcPr>
                    <a:solidFill>
                      <a:srgbClr val="92D050"/>
                    </a:solidFill>
                  </a:tcPr>
                </a:tc>
              </a:tr>
            </a:tbl>
          </a:graphicData>
        </a:graphic>
      </p:graphicFrame>
      <p:sp>
        <p:nvSpPr>
          <p:cNvPr id="6" name="TextBox 5"/>
          <p:cNvSpPr txBox="1"/>
          <p:nvPr/>
        </p:nvSpPr>
        <p:spPr>
          <a:xfrm>
            <a:off x="1219200" y="1600200"/>
            <a:ext cx="7543800" cy="923330"/>
          </a:xfrm>
          <a:prstGeom prst="rect">
            <a:avLst/>
          </a:prstGeom>
          <a:noFill/>
        </p:spPr>
        <p:txBody>
          <a:bodyPr wrap="square" rtlCol="0">
            <a:spAutoFit/>
          </a:bodyPr>
          <a:lstStyle/>
          <a:p>
            <a:r>
              <a:rPr lang="en-US" b="1" dirty="0" smtClean="0">
                <a:hlinkClick r:id="rId2"/>
              </a:rPr>
              <a:t>Linear Layout</a:t>
            </a:r>
            <a:endParaRPr lang="en-US" dirty="0" smtClean="0"/>
          </a:p>
          <a:p>
            <a:pPr>
              <a:buFont typeface="Wingdings" pitchFamily="2" charset="2"/>
              <a:buChar char="Ø"/>
            </a:pPr>
            <a:r>
              <a:rPr lang="en-US" dirty="0" smtClean="0"/>
              <a:t>Linear Layout is a view group that aligns all children in a single direction, vertically or horizontally.</a:t>
            </a:r>
            <a:endParaRPr lang="en-US" dirty="0"/>
          </a:p>
        </p:txBody>
      </p:sp>
      <p:sp>
        <p:nvSpPr>
          <p:cNvPr id="7" name="TextBox 6"/>
          <p:cNvSpPr txBox="1"/>
          <p:nvPr/>
        </p:nvSpPr>
        <p:spPr>
          <a:xfrm>
            <a:off x="1219200" y="2514600"/>
            <a:ext cx="7620000" cy="646331"/>
          </a:xfrm>
          <a:prstGeom prst="rect">
            <a:avLst/>
          </a:prstGeom>
          <a:noFill/>
        </p:spPr>
        <p:txBody>
          <a:bodyPr wrap="square" rtlCol="0">
            <a:spAutoFit/>
          </a:bodyPr>
          <a:lstStyle/>
          <a:p>
            <a:r>
              <a:rPr lang="en-US" b="1" dirty="0" smtClean="0">
                <a:hlinkClick r:id="rId3"/>
              </a:rPr>
              <a:t>Relative Layout</a:t>
            </a:r>
            <a:endParaRPr lang="en-US" dirty="0" smtClean="0"/>
          </a:p>
          <a:p>
            <a:pPr>
              <a:buFont typeface="Wingdings" pitchFamily="2" charset="2"/>
              <a:buChar char="Ø"/>
            </a:pPr>
            <a:r>
              <a:rPr lang="en-US" dirty="0" smtClean="0"/>
              <a:t>Relative Layout is a view group that displays child views in relative positions.</a:t>
            </a:r>
            <a:endParaRPr lang="en-US" dirty="0"/>
          </a:p>
        </p:txBody>
      </p:sp>
      <p:sp>
        <p:nvSpPr>
          <p:cNvPr id="8" name="TextBox 7"/>
          <p:cNvSpPr txBox="1"/>
          <p:nvPr/>
        </p:nvSpPr>
        <p:spPr>
          <a:xfrm>
            <a:off x="1219200" y="3124200"/>
            <a:ext cx="7239000" cy="646331"/>
          </a:xfrm>
          <a:prstGeom prst="rect">
            <a:avLst/>
          </a:prstGeom>
          <a:noFill/>
        </p:spPr>
        <p:txBody>
          <a:bodyPr wrap="square" rtlCol="0">
            <a:spAutoFit/>
          </a:bodyPr>
          <a:lstStyle/>
          <a:p>
            <a:r>
              <a:rPr lang="en-US" b="1" dirty="0" smtClean="0">
                <a:hlinkClick r:id="rId4"/>
              </a:rPr>
              <a:t>Table Layout</a:t>
            </a:r>
            <a:endParaRPr lang="en-US" dirty="0" smtClean="0"/>
          </a:p>
          <a:p>
            <a:pPr>
              <a:buFont typeface="Wingdings" pitchFamily="2" charset="2"/>
              <a:buChar char="Ø"/>
            </a:pPr>
            <a:r>
              <a:rPr lang="en-US" dirty="0" smtClean="0"/>
              <a:t>Table Layout is a view that groups views into rows and columns.</a:t>
            </a:r>
            <a:endParaRPr lang="en-US" dirty="0"/>
          </a:p>
        </p:txBody>
      </p:sp>
      <p:sp>
        <p:nvSpPr>
          <p:cNvPr id="9" name="TextBox 8"/>
          <p:cNvSpPr txBox="1"/>
          <p:nvPr/>
        </p:nvSpPr>
        <p:spPr>
          <a:xfrm>
            <a:off x="1219200" y="3733800"/>
            <a:ext cx="7315200" cy="646331"/>
          </a:xfrm>
          <a:prstGeom prst="rect">
            <a:avLst/>
          </a:prstGeom>
          <a:noFill/>
        </p:spPr>
        <p:txBody>
          <a:bodyPr wrap="square" rtlCol="0">
            <a:spAutoFit/>
          </a:bodyPr>
          <a:lstStyle/>
          <a:p>
            <a:r>
              <a:rPr lang="en-US" b="1" dirty="0" smtClean="0">
                <a:hlinkClick r:id="rId5"/>
              </a:rPr>
              <a:t>Absolute Layout</a:t>
            </a:r>
            <a:endParaRPr lang="en-US" dirty="0" smtClean="0"/>
          </a:p>
          <a:p>
            <a:pPr>
              <a:buFont typeface="Wingdings" pitchFamily="2" charset="2"/>
              <a:buChar char="Ø"/>
            </a:pPr>
            <a:r>
              <a:rPr lang="en-US" dirty="0" smtClean="0"/>
              <a:t>Absolute Layout enables you to specify the exact location of its children.</a:t>
            </a:r>
            <a:endParaRPr lang="en-US" dirty="0"/>
          </a:p>
        </p:txBody>
      </p:sp>
      <p:sp>
        <p:nvSpPr>
          <p:cNvPr id="11" name="TextBox 10"/>
          <p:cNvSpPr txBox="1"/>
          <p:nvPr/>
        </p:nvSpPr>
        <p:spPr>
          <a:xfrm>
            <a:off x="1219200" y="4419600"/>
            <a:ext cx="7239000" cy="923330"/>
          </a:xfrm>
          <a:prstGeom prst="rect">
            <a:avLst/>
          </a:prstGeom>
          <a:noFill/>
        </p:spPr>
        <p:txBody>
          <a:bodyPr wrap="square" rtlCol="0">
            <a:spAutoFit/>
          </a:bodyPr>
          <a:lstStyle/>
          <a:p>
            <a:r>
              <a:rPr lang="en-US" b="1" dirty="0" smtClean="0">
                <a:hlinkClick r:id="rId6"/>
              </a:rPr>
              <a:t>Frame Layout</a:t>
            </a:r>
            <a:endParaRPr lang="en-US" dirty="0" smtClean="0"/>
          </a:p>
          <a:p>
            <a:pPr>
              <a:buFont typeface="Wingdings" pitchFamily="2" charset="2"/>
              <a:buChar char="Ø"/>
            </a:pPr>
            <a:r>
              <a:rPr lang="en-US" dirty="0" smtClean="0"/>
              <a:t>The Frame Layout is a placeholder on screen that you can use to display a single view.</a:t>
            </a:r>
            <a:endParaRPr lang="en-US" dirty="0"/>
          </a:p>
        </p:txBody>
      </p:sp>
      <p:sp>
        <p:nvSpPr>
          <p:cNvPr id="12" name="TextBox 11"/>
          <p:cNvSpPr txBox="1"/>
          <p:nvPr/>
        </p:nvSpPr>
        <p:spPr>
          <a:xfrm>
            <a:off x="1143000" y="5334000"/>
            <a:ext cx="7086600" cy="646331"/>
          </a:xfrm>
          <a:prstGeom prst="rect">
            <a:avLst/>
          </a:prstGeom>
          <a:noFill/>
        </p:spPr>
        <p:txBody>
          <a:bodyPr wrap="square" rtlCol="0">
            <a:spAutoFit/>
          </a:bodyPr>
          <a:lstStyle/>
          <a:p>
            <a:r>
              <a:rPr lang="en-US" b="1" dirty="0" smtClean="0">
                <a:hlinkClick r:id="rId7"/>
              </a:rPr>
              <a:t>List View</a:t>
            </a:r>
            <a:endParaRPr lang="en-US" dirty="0" smtClean="0"/>
          </a:p>
          <a:p>
            <a:pPr>
              <a:buFont typeface="Wingdings" pitchFamily="2" charset="2"/>
              <a:buChar char="Ø"/>
            </a:pPr>
            <a:r>
              <a:rPr lang="en-US" dirty="0" err="1" smtClean="0"/>
              <a:t>ListView</a:t>
            </a:r>
            <a:r>
              <a:rPr lang="en-US" dirty="0" smtClean="0"/>
              <a:t> is a view group that displays a list of scrollable items.</a:t>
            </a:r>
            <a:endParaRPr lang="en-US" dirty="0"/>
          </a:p>
        </p:txBody>
      </p:sp>
      <p:sp>
        <p:nvSpPr>
          <p:cNvPr id="13" name="TextBox 12"/>
          <p:cNvSpPr txBox="1"/>
          <p:nvPr/>
        </p:nvSpPr>
        <p:spPr>
          <a:xfrm>
            <a:off x="1143000" y="5934670"/>
            <a:ext cx="7543800" cy="923330"/>
          </a:xfrm>
          <a:prstGeom prst="rect">
            <a:avLst/>
          </a:prstGeom>
          <a:noFill/>
        </p:spPr>
        <p:txBody>
          <a:bodyPr wrap="square" rtlCol="0">
            <a:spAutoFit/>
          </a:bodyPr>
          <a:lstStyle/>
          <a:p>
            <a:r>
              <a:rPr lang="en-US" b="1" dirty="0" smtClean="0">
                <a:hlinkClick r:id="rId8"/>
              </a:rPr>
              <a:t>Grid View</a:t>
            </a:r>
            <a:endParaRPr lang="en-US" dirty="0" smtClean="0"/>
          </a:p>
          <a:p>
            <a:pPr>
              <a:buFont typeface="Wingdings" pitchFamily="2" charset="2"/>
              <a:buChar char="Ø"/>
            </a:pPr>
            <a:r>
              <a:rPr lang="en-US" dirty="0" err="1" smtClean="0"/>
              <a:t>GridView</a:t>
            </a:r>
            <a:r>
              <a:rPr lang="en-US" dirty="0" smtClean="0"/>
              <a:t> is a </a:t>
            </a:r>
            <a:r>
              <a:rPr lang="en-US" dirty="0" err="1" smtClean="0"/>
              <a:t>ViewGroup</a:t>
            </a:r>
            <a:r>
              <a:rPr lang="en-US" dirty="0" smtClean="0"/>
              <a:t> that displays items in a two-dimensional, scrollable grid.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2000" fill="hold"/>
                                        <p:tgtEl>
                                          <p:spTgt spid="5"/>
                                        </p:tgtEl>
                                        <p:attrNameLst>
                                          <p:attrName>ppt_x</p:attrName>
                                        </p:attrNameLst>
                                      </p:cBhvr>
                                      <p:tavLst>
                                        <p:tav tm="0">
                                          <p:val>
                                            <p:strVal val="1+#ppt_w/2"/>
                                          </p:val>
                                        </p:tav>
                                        <p:tav tm="100000">
                                          <p:val>
                                            <p:strVal val="#ppt_x"/>
                                          </p:val>
                                        </p:tav>
                                      </p:tavLst>
                                    </p:anim>
                                    <p:anim calcmode="lin" valueType="num">
                                      <p:cBhvr additive="base">
                                        <p:cTn id="20" dur="2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3"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3"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1+#ppt_w/2"/>
                                          </p:val>
                                        </p:tav>
                                        <p:tav tm="100000">
                                          <p:val>
                                            <p:strVal val="#ppt_x"/>
                                          </p:val>
                                        </p:tav>
                                      </p:tavLst>
                                    </p:anim>
                                    <p:anim calcmode="lin" valueType="num">
                                      <p:cBhvr additive="base">
                                        <p:cTn id="32"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3"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1+#ppt_w/2"/>
                                          </p:val>
                                        </p:tav>
                                        <p:tav tm="100000">
                                          <p:val>
                                            <p:strVal val="#ppt_x"/>
                                          </p:val>
                                        </p:tav>
                                      </p:tavLst>
                                    </p:anim>
                                    <p:anim calcmode="lin" valueType="num">
                                      <p:cBhvr additive="base">
                                        <p:cTn id="3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3"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1+#ppt_w/2"/>
                                          </p:val>
                                        </p:tav>
                                        <p:tav tm="100000">
                                          <p:val>
                                            <p:strVal val="#ppt_x"/>
                                          </p:val>
                                        </p:tav>
                                      </p:tavLst>
                                    </p:anim>
                                    <p:anim calcmode="lin" valueType="num">
                                      <p:cBhvr additive="base">
                                        <p:cTn id="4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3"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1+#ppt_w/2"/>
                                          </p:val>
                                        </p:tav>
                                        <p:tav tm="100000">
                                          <p:val>
                                            <p:strVal val="#ppt_x"/>
                                          </p:val>
                                        </p:tav>
                                      </p:tavLst>
                                    </p:anim>
                                    <p:anim calcmode="lin" valueType="num">
                                      <p:cBhvr additive="base">
                                        <p:cTn id="50"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3"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1+#ppt_w/2"/>
                                          </p:val>
                                        </p:tav>
                                        <p:tav tm="100000">
                                          <p:val>
                                            <p:strVal val="#ppt_x"/>
                                          </p:val>
                                        </p:tav>
                                      </p:tavLst>
                                    </p:anim>
                                    <p:anim calcmode="lin" valueType="num">
                                      <p:cBhvr additive="base">
                                        <p:cTn id="56"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3"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500" fill="hold"/>
                                        <p:tgtEl>
                                          <p:spTgt spid="13"/>
                                        </p:tgtEl>
                                        <p:attrNameLst>
                                          <p:attrName>ppt_x</p:attrName>
                                        </p:attrNameLst>
                                      </p:cBhvr>
                                      <p:tavLst>
                                        <p:tav tm="0">
                                          <p:val>
                                            <p:strVal val="1+#ppt_w/2"/>
                                          </p:val>
                                        </p:tav>
                                        <p:tav tm="100000">
                                          <p:val>
                                            <p:strVal val="#ppt_x"/>
                                          </p:val>
                                        </p:tav>
                                      </p:tavLst>
                                    </p:anim>
                                    <p:anim calcmode="lin" valueType="num">
                                      <p:cBhvr additive="base">
                                        <p:cTn id="6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P spid="8" grpId="0"/>
      <p:bldP spid="9" grpId="0"/>
      <p:bldP spid="11"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609600" y="685800"/>
            <a:ext cx="7696200" cy="5791199"/>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764411" cy="523220"/>
          </a:xfrm>
          <a:prstGeom prst="rect">
            <a:avLst/>
          </a:prstGeom>
          <a:noFill/>
        </p:spPr>
        <p:txBody>
          <a:bodyPr wrap="none" lIns="91440" tIns="45720" rIns="91440" bIns="45720">
            <a:spAutoFit/>
          </a:bodyPr>
          <a:lstStyle/>
          <a:p>
            <a:pPr algn="ctr"/>
            <a:r>
              <a:rPr lang="en-US" sz="2800" b="1" dirty="0" smtClean="0">
                <a:ln w="18000">
                  <a:solidFill>
                    <a:schemeClr val="accent2">
                      <a:satMod val="140000"/>
                    </a:schemeClr>
                  </a:solidFill>
                  <a:prstDash val="solid"/>
                  <a:miter lim="800000"/>
                </a:ln>
                <a:solidFill>
                  <a:schemeClr val="tx2">
                    <a:lumMod val="60000"/>
                    <a:lumOff val="40000"/>
                  </a:schemeClr>
                </a:solidFill>
                <a:effectLst>
                  <a:outerShdw blurRad="25500" dist="23000" dir="7020000" algn="tl">
                    <a:srgbClr val="000000">
                      <a:alpha val="50000"/>
                    </a:srgbClr>
                  </a:outerShdw>
                </a:effectLst>
              </a:rPr>
              <a:t>Layout Attributes</a:t>
            </a:r>
            <a:endParaRPr lang="en-US" sz="2800" b="1" cap="none" spc="0" dirty="0">
              <a:ln w="18000">
                <a:solidFill>
                  <a:schemeClr val="accent2">
                    <a:satMod val="140000"/>
                  </a:schemeClr>
                </a:solidFill>
                <a:prstDash val="solid"/>
                <a:miter lim="800000"/>
              </a:ln>
              <a:solidFill>
                <a:schemeClr val="tx2">
                  <a:lumMod val="60000"/>
                  <a:lumOff val="40000"/>
                </a:schemeClr>
              </a:solidFill>
              <a:effectLst>
                <a:outerShdw blurRad="25500" dist="23000" dir="7020000" algn="tl">
                  <a:srgbClr val="000000">
                    <a:alpha val="50000"/>
                  </a:srgbClr>
                </a:outerShdw>
              </a:effectLst>
            </a:endParaRPr>
          </a:p>
        </p:txBody>
      </p:sp>
      <p:sp>
        <p:nvSpPr>
          <p:cNvPr id="3" name="TextBox 2"/>
          <p:cNvSpPr txBox="1"/>
          <p:nvPr/>
        </p:nvSpPr>
        <p:spPr>
          <a:xfrm>
            <a:off x="0" y="457200"/>
            <a:ext cx="9144000" cy="1384995"/>
          </a:xfrm>
          <a:prstGeom prst="rect">
            <a:avLst/>
          </a:prstGeom>
          <a:noFill/>
        </p:spPr>
        <p:txBody>
          <a:bodyPr wrap="square" rtlCol="0">
            <a:spAutoFit/>
          </a:bodyPr>
          <a:lstStyle/>
          <a:p>
            <a:pPr lvl="0" algn="just">
              <a:buFont typeface="Wingdings" pitchFamily="2" charset="2"/>
              <a:buChar char="Ø"/>
            </a:pPr>
            <a:r>
              <a:rPr lang="en-US" sz="2100" dirty="0" smtClean="0"/>
              <a:t>Each layout has a set of attributes which define the visual properties of that layout. There are few common attributes among all the layouts and there are other attributes which are specific to that layout. Following are common attributes and will be applied to all the layouts</a:t>
            </a:r>
            <a:endParaRPr lang="en-US" sz="2100" dirty="0"/>
          </a:p>
        </p:txBody>
      </p:sp>
      <p:graphicFrame>
        <p:nvGraphicFramePr>
          <p:cNvPr id="5" name="Table 4"/>
          <p:cNvGraphicFramePr>
            <a:graphicFrameLocks noGrp="1"/>
          </p:cNvGraphicFramePr>
          <p:nvPr/>
        </p:nvGraphicFramePr>
        <p:xfrm>
          <a:off x="228600" y="1828800"/>
          <a:ext cx="8534400" cy="4861560"/>
        </p:xfrm>
        <a:graphic>
          <a:graphicData uri="http://schemas.openxmlformats.org/drawingml/2006/table">
            <a:tbl>
              <a:tblPr firstRow="1" bandRow="1">
                <a:tableStyleId>{5C22544A-7EE6-4342-B048-85BDC9FD1C3A}</a:tableStyleId>
              </a:tblPr>
              <a:tblGrid>
                <a:gridCol w="838200"/>
                <a:gridCol w="7696200"/>
              </a:tblGrid>
              <a:tr h="381000">
                <a:tc>
                  <a:txBody>
                    <a:bodyPr/>
                    <a:lstStyle/>
                    <a:p>
                      <a:pPr algn="ctr"/>
                      <a:r>
                        <a:rPr lang="en-US" b="1" dirty="0" err="1" smtClean="0">
                          <a:solidFill>
                            <a:srgbClr val="C00000"/>
                          </a:solidFill>
                        </a:rPr>
                        <a:t>Sr.No</a:t>
                      </a:r>
                      <a:endParaRPr lang="en-US" b="1" dirty="0">
                        <a:solidFill>
                          <a:srgbClr val="C00000"/>
                        </a:solidFill>
                      </a:endParaRPr>
                    </a:p>
                  </a:txBody>
                  <a:tcPr>
                    <a:solidFill>
                      <a:srgbClr val="92D050"/>
                    </a:solidFill>
                  </a:tcPr>
                </a:tc>
                <a:tc>
                  <a:txBody>
                    <a:bodyPr/>
                    <a:lstStyle/>
                    <a:p>
                      <a:pPr algn="ctr"/>
                      <a:r>
                        <a:rPr lang="en-US" b="1" dirty="0" err="1" smtClean="0">
                          <a:solidFill>
                            <a:srgbClr val="C00000"/>
                          </a:solidFill>
                        </a:rPr>
                        <a:t>Attrbute</a:t>
                      </a:r>
                      <a:r>
                        <a:rPr lang="en-US" b="1" dirty="0" smtClean="0">
                          <a:solidFill>
                            <a:srgbClr val="C00000"/>
                          </a:solidFill>
                        </a:rPr>
                        <a:t> &amp; Description</a:t>
                      </a:r>
                      <a:endParaRPr lang="en-US" b="1" dirty="0">
                        <a:solidFill>
                          <a:srgbClr val="C00000"/>
                        </a:solidFill>
                      </a:endParaRPr>
                    </a:p>
                  </a:txBody>
                  <a:tcPr>
                    <a:solidFill>
                      <a:srgbClr val="92D050"/>
                    </a:solidFill>
                  </a:tcPr>
                </a:tc>
              </a:tr>
              <a:tr h="495300">
                <a:tc>
                  <a:txBody>
                    <a:bodyPr/>
                    <a:lstStyle/>
                    <a:p>
                      <a:r>
                        <a:rPr lang="en-US" dirty="0" smtClean="0"/>
                        <a:t>1</a:t>
                      </a:r>
                      <a:endParaRPr lang="en-US" dirty="0"/>
                    </a:p>
                  </a:txBody>
                  <a:tcPr>
                    <a:solidFill>
                      <a:srgbClr val="92D050"/>
                    </a:solidFill>
                  </a:tcPr>
                </a:tc>
                <a:tc>
                  <a:txBody>
                    <a:bodyPr/>
                    <a:lstStyle/>
                    <a:p>
                      <a:endParaRPr lang="en-US" dirty="0" smtClean="0"/>
                    </a:p>
                    <a:p>
                      <a:endParaRPr lang="en-US" dirty="0" smtClean="0"/>
                    </a:p>
                  </a:txBody>
                  <a:tcPr>
                    <a:solidFill>
                      <a:srgbClr val="92D050"/>
                    </a:solidFill>
                  </a:tcPr>
                </a:tc>
              </a:tr>
              <a:tr h="495300">
                <a:tc>
                  <a:txBody>
                    <a:bodyPr/>
                    <a:lstStyle/>
                    <a:p>
                      <a:r>
                        <a:rPr lang="en-US" dirty="0" smtClean="0"/>
                        <a:t>2</a:t>
                      </a:r>
                      <a:endParaRPr lang="en-US" dirty="0"/>
                    </a:p>
                  </a:txBody>
                  <a:tcPr>
                    <a:solidFill>
                      <a:srgbClr val="92D050"/>
                    </a:solidFill>
                  </a:tcPr>
                </a:tc>
                <a:tc>
                  <a:txBody>
                    <a:bodyPr/>
                    <a:lstStyle/>
                    <a:p>
                      <a:endParaRPr lang="en-US" dirty="0" smtClean="0"/>
                    </a:p>
                    <a:p>
                      <a:endParaRPr lang="en-US" dirty="0" smtClean="0"/>
                    </a:p>
                  </a:txBody>
                  <a:tcPr>
                    <a:solidFill>
                      <a:srgbClr val="92D050"/>
                    </a:solidFill>
                  </a:tcPr>
                </a:tc>
              </a:tr>
              <a:tr h="495300">
                <a:tc>
                  <a:txBody>
                    <a:bodyPr/>
                    <a:lstStyle/>
                    <a:p>
                      <a:r>
                        <a:rPr lang="en-US" dirty="0" smtClean="0"/>
                        <a:t>3</a:t>
                      </a:r>
                      <a:endParaRPr lang="en-US" dirty="0"/>
                    </a:p>
                  </a:txBody>
                  <a:tcPr>
                    <a:solidFill>
                      <a:srgbClr val="92D050"/>
                    </a:solidFill>
                  </a:tcPr>
                </a:tc>
                <a:tc>
                  <a:txBody>
                    <a:bodyPr/>
                    <a:lstStyle/>
                    <a:p>
                      <a:endParaRPr lang="en-US" dirty="0" smtClean="0"/>
                    </a:p>
                    <a:p>
                      <a:endParaRPr lang="en-US" dirty="0" smtClean="0"/>
                    </a:p>
                  </a:txBody>
                  <a:tcPr>
                    <a:solidFill>
                      <a:srgbClr val="92D050"/>
                    </a:solidFill>
                  </a:tcPr>
                </a:tc>
              </a:tr>
              <a:tr h="495300">
                <a:tc>
                  <a:txBody>
                    <a:bodyPr/>
                    <a:lstStyle/>
                    <a:p>
                      <a:r>
                        <a:rPr lang="en-US" dirty="0" smtClean="0"/>
                        <a:t>4</a:t>
                      </a:r>
                      <a:endParaRPr lang="en-US" dirty="0"/>
                    </a:p>
                  </a:txBody>
                  <a:tcPr>
                    <a:solidFill>
                      <a:srgbClr val="92D050"/>
                    </a:solidFill>
                  </a:tcPr>
                </a:tc>
                <a:tc>
                  <a:txBody>
                    <a:bodyPr/>
                    <a:lstStyle/>
                    <a:p>
                      <a:endParaRPr lang="en-US" dirty="0" smtClean="0"/>
                    </a:p>
                    <a:p>
                      <a:endParaRPr lang="en-US" dirty="0" smtClean="0"/>
                    </a:p>
                  </a:txBody>
                  <a:tcPr>
                    <a:solidFill>
                      <a:srgbClr val="92D050"/>
                    </a:solidFill>
                  </a:tcPr>
                </a:tc>
              </a:tr>
              <a:tr h="495300">
                <a:tc>
                  <a:txBody>
                    <a:bodyPr/>
                    <a:lstStyle/>
                    <a:p>
                      <a:r>
                        <a:rPr lang="en-US" dirty="0" smtClean="0"/>
                        <a:t>5</a:t>
                      </a:r>
                      <a:endParaRPr lang="en-US" dirty="0"/>
                    </a:p>
                  </a:txBody>
                  <a:tcPr>
                    <a:solidFill>
                      <a:srgbClr val="92D050"/>
                    </a:solidFill>
                  </a:tcPr>
                </a:tc>
                <a:tc>
                  <a:txBody>
                    <a:bodyPr/>
                    <a:lstStyle/>
                    <a:p>
                      <a:endParaRPr lang="en-US" dirty="0" smtClean="0"/>
                    </a:p>
                    <a:p>
                      <a:endParaRPr lang="en-US" dirty="0" smtClean="0"/>
                    </a:p>
                  </a:txBody>
                  <a:tcPr>
                    <a:solidFill>
                      <a:srgbClr val="92D050"/>
                    </a:solidFill>
                  </a:tcPr>
                </a:tc>
              </a:tr>
              <a:tr h="495300">
                <a:tc>
                  <a:txBody>
                    <a:bodyPr/>
                    <a:lstStyle/>
                    <a:p>
                      <a:r>
                        <a:rPr lang="en-US" dirty="0" smtClean="0"/>
                        <a:t>6</a:t>
                      </a:r>
                      <a:endParaRPr lang="en-US" dirty="0"/>
                    </a:p>
                  </a:txBody>
                  <a:tcPr>
                    <a:solidFill>
                      <a:srgbClr val="92D050"/>
                    </a:solidFill>
                  </a:tcPr>
                </a:tc>
                <a:tc>
                  <a:txBody>
                    <a:bodyPr/>
                    <a:lstStyle/>
                    <a:p>
                      <a:endParaRPr lang="en-US" dirty="0" smtClean="0"/>
                    </a:p>
                    <a:p>
                      <a:endParaRPr lang="en-US" dirty="0"/>
                    </a:p>
                  </a:txBody>
                  <a:tcPr>
                    <a:solidFill>
                      <a:srgbClr val="92D050"/>
                    </a:solidFill>
                  </a:tcPr>
                </a:tc>
              </a:tr>
              <a:tr h="495300">
                <a:tc>
                  <a:txBody>
                    <a:bodyPr/>
                    <a:lstStyle/>
                    <a:p>
                      <a:r>
                        <a:rPr lang="en-US" dirty="0" smtClean="0"/>
                        <a:t>7</a:t>
                      </a:r>
                      <a:endParaRPr lang="en-US" dirty="0"/>
                    </a:p>
                  </a:txBody>
                  <a:tcPr>
                    <a:solidFill>
                      <a:srgbClr val="92D050"/>
                    </a:solidFill>
                  </a:tcPr>
                </a:tc>
                <a:tc>
                  <a:txBody>
                    <a:bodyPr/>
                    <a:lstStyle/>
                    <a:p>
                      <a:endParaRPr lang="en-US" dirty="0" smtClean="0"/>
                    </a:p>
                    <a:p>
                      <a:endParaRPr lang="en-US" dirty="0" smtClean="0"/>
                    </a:p>
                  </a:txBody>
                  <a:tcPr>
                    <a:solidFill>
                      <a:srgbClr val="92D050"/>
                    </a:solidFill>
                  </a:tcPr>
                </a:tc>
              </a:tr>
            </a:tbl>
          </a:graphicData>
        </a:graphic>
      </p:graphicFrame>
      <p:sp>
        <p:nvSpPr>
          <p:cNvPr id="7" name="TextBox 6"/>
          <p:cNvSpPr txBox="1"/>
          <p:nvPr/>
        </p:nvSpPr>
        <p:spPr>
          <a:xfrm>
            <a:off x="1066800" y="2209800"/>
            <a:ext cx="7391400" cy="646331"/>
          </a:xfrm>
          <a:prstGeom prst="rect">
            <a:avLst/>
          </a:prstGeom>
          <a:noFill/>
        </p:spPr>
        <p:txBody>
          <a:bodyPr wrap="square" rtlCol="0">
            <a:spAutoFit/>
          </a:bodyPr>
          <a:lstStyle/>
          <a:p>
            <a:r>
              <a:rPr lang="en-US" b="1" dirty="0" err="1" smtClean="0"/>
              <a:t>android:id</a:t>
            </a:r>
            <a:endParaRPr lang="en-US" dirty="0" smtClean="0"/>
          </a:p>
          <a:p>
            <a:r>
              <a:rPr lang="en-US" dirty="0" smtClean="0"/>
              <a:t>This is the ID which uniquely identifies the view. positions.</a:t>
            </a:r>
            <a:endParaRPr lang="en-US" dirty="0"/>
          </a:p>
        </p:txBody>
      </p:sp>
      <p:sp>
        <p:nvSpPr>
          <p:cNvPr id="14" name="TextBox 13"/>
          <p:cNvSpPr txBox="1"/>
          <p:nvPr/>
        </p:nvSpPr>
        <p:spPr>
          <a:xfrm>
            <a:off x="1066800" y="2819400"/>
            <a:ext cx="7086600" cy="646331"/>
          </a:xfrm>
          <a:prstGeom prst="rect">
            <a:avLst/>
          </a:prstGeom>
          <a:noFill/>
        </p:spPr>
        <p:txBody>
          <a:bodyPr wrap="square" rtlCol="0">
            <a:spAutoFit/>
          </a:bodyPr>
          <a:lstStyle/>
          <a:p>
            <a:r>
              <a:rPr lang="en-US" b="1" dirty="0" err="1" smtClean="0"/>
              <a:t>android:layout_width</a:t>
            </a:r>
            <a:endParaRPr lang="en-US" dirty="0" smtClean="0"/>
          </a:p>
          <a:p>
            <a:r>
              <a:rPr lang="en-US" dirty="0" smtClean="0"/>
              <a:t>This is the width of the layout.</a:t>
            </a:r>
            <a:endParaRPr lang="en-US" dirty="0"/>
          </a:p>
        </p:txBody>
      </p:sp>
      <p:sp>
        <p:nvSpPr>
          <p:cNvPr id="15" name="TextBox 14"/>
          <p:cNvSpPr txBox="1"/>
          <p:nvPr/>
        </p:nvSpPr>
        <p:spPr>
          <a:xfrm>
            <a:off x="1066800" y="3505200"/>
            <a:ext cx="7010400" cy="646331"/>
          </a:xfrm>
          <a:prstGeom prst="rect">
            <a:avLst/>
          </a:prstGeom>
          <a:noFill/>
        </p:spPr>
        <p:txBody>
          <a:bodyPr wrap="square" rtlCol="0">
            <a:spAutoFit/>
          </a:bodyPr>
          <a:lstStyle/>
          <a:p>
            <a:r>
              <a:rPr lang="en-US" b="1" dirty="0" err="1" smtClean="0"/>
              <a:t>android:layout_height</a:t>
            </a:r>
            <a:endParaRPr lang="en-US" dirty="0" smtClean="0"/>
          </a:p>
          <a:p>
            <a:r>
              <a:rPr lang="en-US" dirty="0" smtClean="0"/>
              <a:t>This is the height of the layout</a:t>
            </a:r>
            <a:endParaRPr lang="en-US" dirty="0"/>
          </a:p>
        </p:txBody>
      </p:sp>
      <p:sp>
        <p:nvSpPr>
          <p:cNvPr id="16" name="TextBox 15"/>
          <p:cNvSpPr txBox="1"/>
          <p:nvPr/>
        </p:nvSpPr>
        <p:spPr>
          <a:xfrm>
            <a:off x="1066800" y="4191000"/>
            <a:ext cx="7543800" cy="646331"/>
          </a:xfrm>
          <a:prstGeom prst="rect">
            <a:avLst/>
          </a:prstGeom>
          <a:noFill/>
        </p:spPr>
        <p:txBody>
          <a:bodyPr wrap="square" rtlCol="0">
            <a:spAutoFit/>
          </a:bodyPr>
          <a:lstStyle/>
          <a:p>
            <a:r>
              <a:rPr lang="en-US" b="1" dirty="0" err="1" smtClean="0"/>
              <a:t>android:layout_marginTop</a:t>
            </a:r>
            <a:endParaRPr lang="en-US" dirty="0" smtClean="0"/>
          </a:p>
          <a:p>
            <a:r>
              <a:rPr lang="en-US" dirty="0" smtClean="0"/>
              <a:t>This is the extra space on the top side of the layout.</a:t>
            </a:r>
            <a:endParaRPr lang="en-US" dirty="0"/>
          </a:p>
        </p:txBody>
      </p:sp>
      <p:sp>
        <p:nvSpPr>
          <p:cNvPr id="17" name="TextBox 16"/>
          <p:cNvSpPr txBox="1"/>
          <p:nvPr/>
        </p:nvSpPr>
        <p:spPr>
          <a:xfrm>
            <a:off x="1066800" y="4724400"/>
            <a:ext cx="7467600" cy="646331"/>
          </a:xfrm>
          <a:prstGeom prst="rect">
            <a:avLst/>
          </a:prstGeom>
          <a:noFill/>
        </p:spPr>
        <p:txBody>
          <a:bodyPr wrap="square" rtlCol="0">
            <a:spAutoFit/>
          </a:bodyPr>
          <a:lstStyle/>
          <a:p>
            <a:r>
              <a:rPr lang="en-US" b="1" dirty="0" err="1" smtClean="0"/>
              <a:t>android:layout_marginBottom</a:t>
            </a:r>
            <a:endParaRPr lang="en-US" dirty="0" smtClean="0"/>
          </a:p>
          <a:p>
            <a:r>
              <a:rPr lang="en-US" dirty="0" smtClean="0"/>
              <a:t>This is the extra space on the bottom side of the layout.</a:t>
            </a:r>
            <a:endParaRPr lang="en-US" dirty="0"/>
          </a:p>
        </p:txBody>
      </p:sp>
      <p:sp>
        <p:nvSpPr>
          <p:cNvPr id="18" name="TextBox 17"/>
          <p:cNvSpPr txBox="1"/>
          <p:nvPr/>
        </p:nvSpPr>
        <p:spPr>
          <a:xfrm>
            <a:off x="1066800" y="5410200"/>
            <a:ext cx="7315200" cy="646331"/>
          </a:xfrm>
          <a:prstGeom prst="rect">
            <a:avLst/>
          </a:prstGeom>
          <a:noFill/>
        </p:spPr>
        <p:txBody>
          <a:bodyPr wrap="square" rtlCol="0">
            <a:spAutoFit/>
          </a:bodyPr>
          <a:lstStyle/>
          <a:p>
            <a:r>
              <a:rPr lang="en-US" b="1" dirty="0" err="1" smtClean="0"/>
              <a:t>android:layout_marginLeft</a:t>
            </a:r>
            <a:endParaRPr lang="en-US" dirty="0" smtClean="0"/>
          </a:p>
          <a:p>
            <a:r>
              <a:rPr lang="en-US" dirty="0" smtClean="0"/>
              <a:t>This is the extra space on the left side of the layout.</a:t>
            </a:r>
            <a:endParaRPr lang="en-US" dirty="0"/>
          </a:p>
        </p:txBody>
      </p:sp>
      <p:sp>
        <p:nvSpPr>
          <p:cNvPr id="19" name="TextBox 18"/>
          <p:cNvSpPr txBox="1"/>
          <p:nvPr/>
        </p:nvSpPr>
        <p:spPr>
          <a:xfrm>
            <a:off x="1066800" y="6019800"/>
            <a:ext cx="6553200" cy="646331"/>
          </a:xfrm>
          <a:prstGeom prst="rect">
            <a:avLst/>
          </a:prstGeom>
          <a:noFill/>
        </p:spPr>
        <p:txBody>
          <a:bodyPr wrap="square" rtlCol="0">
            <a:spAutoFit/>
          </a:bodyPr>
          <a:lstStyle/>
          <a:p>
            <a:r>
              <a:rPr lang="en-US" b="1" dirty="0" err="1" smtClean="0"/>
              <a:t>android:layout_marginRight</a:t>
            </a:r>
            <a:endParaRPr lang="en-US" dirty="0" smtClean="0"/>
          </a:p>
          <a:p>
            <a:r>
              <a:rPr lang="en-US" dirty="0" smtClean="0"/>
              <a:t>This is the extra space on the right side of the layout.</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764411" cy="523220"/>
          </a:xfrm>
          <a:prstGeom prst="rect">
            <a:avLst/>
          </a:prstGeom>
          <a:noFill/>
        </p:spPr>
        <p:txBody>
          <a:bodyPr wrap="none" lIns="91440" tIns="45720" rIns="91440" bIns="45720">
            <a:spAutoFit/>
          </a:bodyPr>
          <a:lstStyle/>
          <a:p>
            <a:pPr algn="ctr"/>
            <a:r>
              <a:rPr lang="en-US" sz="2800" b="1" dirty="0" smtClean="0">
                <a:ln w="18000">
                  <a:solidFill>
                    <a:schemeClr val="accent2">
                      <a:satMod val="140000"/>
                    </a:schemeClr>
                  </a:solidFill>
                  <a:prstDash val="solid"/>
                  <a:miter lim="800000"/>
                </a:ln>
                <a:solidFill>
                  <a:schemeClr val="tx2">
                    <a:lumMod val="60000"/>
                    <a:lumOff val="40000"/>
                  </a:schemeClr>
                </a:solidFill>
                <a:effectLst>
                  <a:outerShdw blurRad="25500" dist="23000" dir="7020000" algn="tl">
                    <a:srgbClr val="000000">
                      <a:alpha val="50000"/>
                    </a:srgbClr>
                  </a:outerShdw>
                </a:effectLst>
              </a:rPr>
              <a:t>Layout Attributes</a:t>
            </a:r>
            <a:endParaRPr lang="en-US" sz="2800" b="1" cap="none" spc="0" dirty="0">
              <a:ln w="18000">
                <a:solidFill>
                  <a:schemeClr val="accent2">
                    <a:satMod val="140000"/>
                  </a:schemeClr>
                </a:solidFill>
                <a:prstDash val="solid"/>
                <a:miter lim="800000"/>
              </a:ln>
              <a:solidFill>
                <a:schemeClr val="tx2">
                  <a:lumMod val="60000"/>
                  <a:lumOff val="40000"/>
                </a:schemeClr>
              </a:solidFill>
              <a:effectLst>
                <a:outerShdw blurRad="25500" dist="23000" dir="7020000" algn="tl">
                  <a:srgbClr val="000000">
                    <a:alpha val="50000"/>
                  </a:srgbClr>
                </a:outerShdw>
              </a:effectLst>
            </a:endParaRPr>
          </a:p>
        </p:txBody>
      </p:sp>
      <p:graphicFrame>
        <p:nvGraphicFramePr>
          <p:cNvPr id="5" name="Table 4"/>
          <p:cNvGraphicFramePr>
            <a:graphicFrameLocks noGrp="1"/>
          </p:cNvGraphicFramePr>
          <p:nvPr/>
        </p:nvGraphicFramePr>
        <p:xfrm>
          <a:off x="228600" y="533400"/>
          <a:ext cx="8534400" cy="6271260"/>
        </p:xfrm>
        <a:graphic>
          <a:graphicData uri="http://schemas.openxmlformats.org/drawingml/2006/table">
            <a:tbl>
              <a:tblPr firstRow="1" bandRow="1">
                <a:tableStyleId>{5C22544A-7EE6-4342-B048-85BDC9FD1C3A}</a:tableStyleId>
              </a:tblPr>
              <a:tblGrid>
                <a:gridCol w="838200"/>
                <a:gridCol w="7696200"/>
              </a:tblGrid>
              <a:tr h="381000">
                <a:tc>
                  <a:txBody>
                    <a:bodyPr/>
                    <a:lstStyle/>
                    <a:p>
                      <a:pPr algn="ctr"/>
                      <a:r>
                        <a:rPr lang="en-US" b="1" dirty="0" err="1" smtClean="0">
                          <a:solidFill>
                            <a:srgbClr val="C00000"/>
                          </a:solidFill>
                        </a:rPr>
                        <a:t>Sr.No</a:t>
                      </a:r>
                      <a:endParaRPr lang="en-US" b="1" dirty="0">
                        <a:solidFill>
                          <a:srgbClr val="C00000"/>
                        </a:solidFill>
                      </a:endParaRPr>
                    </a:p>
                  </a:txBody>
                  <a:tcPr>
                    <a:solidFill>
                      <a:srgbClr val="92D050"/>
                    </a:solidFill>
                  </a:tcPr>
                </a:tc>
                <a:tc>
                  <a:txBody>
                    <a:bodyPr/>
                    <a:lstStyle/>
                    <a:p>
                      <a:pPr algn="ctr"/>
                      <a:r>
                        <a:rPr lang="en-US" b="1" dirty="0" err="1" smtClean="0">
                          <a:solidFill>
                            <a:srgbClr val="C00000"/>
                          </a:solidFill>
                        </a:rPr>
                        <a:t>Attrbute</a:t>
                      </a:r>
                      <a:r>
                        <a:rPr lang="en-US" b="1" dirty="0" smtClean="0">
                          <a:solidFill>
                            <a:srgbClr val="C00000"/>
                          </a:solidFill>
                        </a:rPr>
                        <a:t> &amp; Description</a:t>
                      </a:r>
                      <a:endParaRPr lang="en-US" b="1" dirty="0">
                        <a:solidFill>
                          <a:srgbClr val="C00000"/>
                        </a:solidFill>
                      </a:endParaRPr>
                    </a:p>
                  </a:txBody>
                  <a:tcPr>
                    <a:solidFill>
                      <a:srgbClr val="92D050"/>
                    </a:solidFill>
                  </a:tcPr>
                </a:tc>
              </a:tr>
              <a:tr h="495300">
                <a:tc>
                  <a:txBody>
                    <a:bodyPr/>
                    <a:lstStyle/>
                    <a:p>
                      <a:r>
                        <a:rPr lang="en-US" dirty="0" smtClean="0"/>
                        <a:t>8</a:t>
                      </a:r>
                      <a:endParaRPr lang="en-US" dirty="0"/>
                    </a:p>
                  </a:txBody>
                  <a:tcPr>
                    <a:solidFill>
                      <a:srgbClr val="92D050"/>
                    </a:solidFill>
                  </a:tcPr>
                </a:tc>
                <a:tc>
                  <a:txBody>
                    <a:bodyPr/>
                    <a:lstStyle/>
                    <a:p>
                      <a:endParaRPr lang="en-US" dirty="0" smtClean="0"/>
                    </a:p>
                    <a:p>
                      <a:endParaRPr lang="en-US" dirty="0" smtClean="0"/>
                    </a:p>
                  </a:txBody>
                  <a:tcPr>
                    <a:solidFill>
                      <a:srgbClr val="92D050"/>
                    </a:solidFill>
                  </a:tcPr>
                </a:tc>
              </a:tr>
              <a:tr h="495300">
                <a:tc>
                  <a:txBody>
                    <a:bodyPr/>
                    <a:lstStyle/>
                    <a:p>
                      <a:r>
                        <a:rPr lang="en-US" dirty="0" smtClean="0"/>
                        <a:t>9</a:t>
                      </a:r>
                      <a:endParaRPr lang="en-US" dirty="0"/>
                    </a:p>
                  </a:txBody>
                  <a:tcPr>
                    <a:solidFill>
                      <a:srgbClr val="92D050"/>
                    </a:solidFill>
                  </a:tcPr>
                </a:tc>
                <a:tc>
                  <a:txBody>
                    <a:bodyPr/>
                    <a:lstStyle/>
                    <a:p>
                      <a:endParaRPr lang="en-US" dirty="0" smtClean="0"/>
                    </a:p>
                    <a:p>
                      <a:endParaRPr lang="en-US" dirty="0" smtClean="0"/>
                    </a:p>
                    <a:p>
                      <a:endParaRPr lang="en-US" dirty="0" smtClean="0"/>
                    </a:p>
                  </a:txBody>
                  <a:tcPr>
                    <a:solidFill>
                      <a:srgbClr val="92D050"/>
                    </a:solidFill>
                  </a:tcPr>
                </a:tc>
              </a:tr>
              <a:tr h="495300">
                <a:tc>
                  <a:txBody>
                    <a:bodyPr/>
                    <a:lstStyle/>
                    <a:p>
                      <a:r>
                        <a:rPr lang="en-US" dirty="0" smtClean="0"/>
                        <a:t>10</a:t>
                      </a:r>
                      <a:endParaRPr lang="en-US" dirty="0"/>
                    </a:p>
                  </a:txBody>
                  <a:tcPr>
                    <a:solidFill>
                      <a:srgbClr val="92D050"/>
                    </a:solidFill>
                  </a:tcPr>
                </a:tc>
                <a:tc>
                  <a:txBody>
                    <a:bodyPr/>
                    <a:lstStyle/>
                    <a:p>
                      <a:endParaRPr lang="en-US" dirty="0" smtClean="0"/>
                    </a:p>
                    <a:p>
                      <a:endParaRPr lang="en-US" dirty="0" smtClean="0"/>
                    </a:p>
                  </a:txBody>
                  <a:tcPr>
                    <a:solidFill>
                      <a:srgbClr val="92D050"/>
                    </a:solidFill>
                  </a:tcPr>
                </a:tc>
              </a:tr>
              <a:tr h="495300">
                <a:tc>
                  <a:txBody>
                    <a:bodyPr/>
                    <a:lstStyle/>
                    <a:p>
                      <a:r>
                        <a:rPr lang="en-US" dirty="0" smtClean="0"/>
                        <a:t>11</a:t>
                      </a:r>
                      <a:endParaRPr lang="en-US" dirty="0"/>
                    </a:p>
                  </a:txBody>
                  <a:tcPr>
                    <a:solidFill>
                      <a:srgbClr val="92D050"/>
                    </a:solidFill>
                  </a:tcPr>
                </a:tc>
                <a:tc>
                  <a:txBody>
                    <a:bodyPr/>
                    <a:lstStyle/>
                    <a:p>
                      <a:endParaRPr lang="en-US" dirty="0" smtClean="0"/>
                    </a:p>
                    <a:p>
                      <a:endParaRPr lang="en-US" dirty="0" smtClean="0"/>
                    </a:p>
                  </a:txBody>
                  <a:tcPr>
                    <a:solidFill>
                      <a:srgbClr val="92D050"/>
                    </a:solidFill>
                  </a:tcPr>
                </a:tc>
              </a:tr>
              <a:tr h="495300">
                <a:tc>
                  <a:txBody>
                    <a:bodyPr/>
                    <a:lstStyle/>
                    <a:p>
                      <a:r>
                        <a:rPr lang="en-US" dirty="0" smtClean="0"/>
                        <a:t>12</a:t>
                      </a:r>
                      <a:endParaRPr lang="en-US" dirty="0"/>
                    </a:p>
                  </a:txBody>
                  <a:tcPr>
                    <a:solidFill>
                      <a:srgbClr val="92D050"/>
                    </a:solidFill>
                  </a:tcPr>
                </a:tc>
                <a:tc>
                  <a:txBody>
                    <a:bodyPr/>
                    <a:lstStyle/>
                    <a:p>
                      <a:endParaRPr lang="en-US" dirty="0" smtClean="0"/>
                    </a:p>
                    <a:p>
                      <a:endParaRPr lang="en-US" dirty="0" smtClean="0"/>
                    </a:p>
                  </a:txBody>
                  <a:tcPr>
                    <a:solidFill>
                      <a:srgbClr val="92D050"/>
                    </a:solidFill>
                  </a:tcPr>
                </a:tc>
              </a:tr>
              <a:tr h="495300">
                <a:tc>
                  <a:txBody>
                    <a:bodyPr/>
                    <a:lstStyle/>
                    <a:p>
                      <a:r>
                        <a:rPr lang="en-US" dirty="0" smtClean="0"/>
                        <a:t>13</a:t>
                      </a:r>
                      <a:endParaRPr lang="en-US" dirty="0"/>
                    </a:p>
                  </a:txBody>
                  <a:tcPr>
                    <a:solidFill>
                      <a:srgbClr val="92D050"/>
                    </a:solidFill>
                  </a:tcPr>
                </a:tc>
                <a:tc>
                  <a:txBody>
                    <a:bodyPr/>
                    <a:lstStyle/>
                    <a:p>
                      <a:endParaRPr lang="en-US" dirty="0" smtClean="0"/>
                    </a:p>
                    <a:p>
                      <a:endParaRPr lang="en-US" dirty="0"/>
                    </a:p>
                  </a:txBody>
                  <a:tcPr>
                    <a:solidFill>
                      <a:srgbClr val="92D050"/>
                    </a:solidFill>
                  </a:tcPr>
                </a:tc>
              </a:tr>
              <a:tr h="495300">
                <a:tc>
                  <a:txBody>
                    <a:bodyPr/>
                    <a:lstStyle/>
                    <a:p>
                      <a:r>
                        <a:rPr lang="en-US" dirty="0" smtClean="0"/>
                        <a:t>14</a:t>
                      </a:r>
                      <a:endParaRPr lang="en-US" dirty="0"/>
                    </a:p>
                  </a:txBody>
                  <a:tcPr>
                    <a:solidFill>
                      <a:srgbClr val="92D050"/>
                    </a:solidFill>
                  </a:tcPr>
                </a:tc>
                <a:tc>
                  <a:txBody>
                    <a:bodyPr/>
                    <a:lstStyle/>
                    <a:p>
                      <a:endParaRPr lang="en-US" dirty="0" smtClean="0"/>
                    </a:p>
                    <a:p>
                      <a:endParaRPr lang="en-US" dirty="0" smtClean="0"/>
                    </a:p>
                  </a:txBody>
                  <a:tcPr>
                    <a:solidFill>
                      <a:srgbClr val="92D050"/>
                    </a:solidFill>
                  </a:tcPr>
                </a:tc>
              </a:tr>
              <a:tr h="495300">
                <a:tc>
                  <a:txBody>
                    <a:bodyPr/>
                    <a:lstStyle/>
                    <a:p>
                      <a:r>
                        <a:rPr lang="en-US" dirty="0" smtClean="0"/>
                        <a:t>15</a:t>
                      </a:r>
                      <a:endParaRPr lang="en-US" dirty="0"/>
                    </a:p>
                  </a:txBody>
                  <a:tcPr>
                    <a:solidFill>
                      <a:srgbClr val="92D050"/>
                    </a:solidFill>
                  </a:tcPr>
                </a:tc>
                <a:tc>
                  <a:txBody>
                    <a:bodyPr/>
                    <a:lstStyle/>
                    <a:p>
                      <a:endParaRPr lang="en-US" dirty="0" smtClean="0"/>
                    </a:p>
                    <a:p>
                      <a:endParaRPr lang="en-US" dirty="0" smtClean="0"/>
                    </a:p>
                  </a:txBody>
                  <a:tcPr>
                    <a:solidFill>
                      <a:srgbClr val="92D050"/>
                    </a:solidFill>
                  </a:tcPr>
                </a:tc>
              </a:tr>
              <a:tr h="495300">
                <a:tc>
                  <a:txBody>
                    <a:bodyPr/>
                    <a:lstStyle/>
                    <a:p>
                      <a:r>
                        <a:rPr lang="en-US" dirty="0" smtClean="0"/>
                        <a:t>16</a:t>
                      </a:r>
                      <a:endParaRPr lang="en-US" dirty="0"/>
                    </a:p>
                  </a:txBody>
                  <a:tcPr>
                    <a:solidFill>
                      <a:srgbClr val="92D050"/>
                    </a:solidFill>
                  </a:tcPr>
                </a:tc>
                <a:tc>
                  <a:txBody>
                    <a:bodyPr/>
                    <a:lstStyle/>
                    <a:p>
                      <a:endParaRPr lang="en-US" dirty="0" smtClean="0"/>
                    </a:p>
                  </a:txBody>
                  <a:tcPr>
                    <a:solidFill>
                      <a:srgbClr val="92D050"/>
                    </a:solidFill>
                  </a:tcPr>
                </a:tc>
              </a:tr>
            </a:tbl>
          </a:graphicData>
        </a:graphic>
      </p:graphicFrame>
      <p:sp>
        <p:nvSpPr>
          <p:cNvPr id="12" name="TextBox 11"/>
          <p:cNvSpPr txBox="1"/>
          <p:nvPr/>
        </p:nvSpPr>
        <p:spPr>
          <a:xfrm>
            <a:off x="1066800" y="914400"/>
            <a:ext cx="7391400" cy="646331"/>
          </a:xfrm>
          <a:prstGeom prst="rect">
            <a:avLst/>
          </a:prstGeom>
          <a:noFill/>
        </p:spPr>
        <p:txBody>
          <a:bodyPr wrap="square" rtlCol="0">
            <a:spAutoFit/>
          </a:bodyPr>
          <a:lstStyle/>
          <a:p>
            <a:r>
              <a:rPr lang="en-US" b="1" dirty="0" err="1" smtClean="0"/>
              <a:t>android:layout_gravity</a:t>
            </a:r>
            <a:endParaRPr lang="en-US" dirty="0" smtClean="0"/>
          </a:p>
          <a:p>
            <a:r>
              <a:rPr lang="en-US" dirty="0" smtClean="0"/>
              <a:t>This specifies how child Views are positioned.</a:t>
            </a:r>
            <a:endParaRPr lang="en-US" dirty="0"/>
          </a:p>
        </p:txBody>
      </p:sp>
      <p:sp>
        <p:nvSpPr>
          <p:cNvPr id="13" name="TextBox 12"/>
          <p:cNvSpPr txBox="1"/>
          <p:nvPr/>
        </p:nvSpPr>
        <p:spPr>
          <a:xfrm>
            <a:off x="1066800" y="1524000"/>
            <a:ext cx="7467600" cy="923330"/>
          </a:xfrm>
          <a:prstGeom prst="rect">
            <a:avLst/>
          </a:prstGeom>
          <a:noFill/>
        </p:spPr>
        <p:txBody>
          <a:bodyPr wrap="square" rtlCol="0">
            <a:spAutoFit/>
          </a:bodyPr>
          <a:lstStyle/>
          <a:p>
            <a:r>
              <a:rPr lang="en-US" b="1" dirty="0" err="1" smtClean="0"/>
              <a:t>android:layout_weight</a:t>
            </a:r>
            <a:endParaRPr lang="en-US" dirty="0" smtClean="0"/>
          </a:p>
          <a:p>
            <a:r>
              <a:rPr lang="en-US" dirty="0" smtClean="0"/>
              <a:t>This specifies how much of the extra space in the layout should be allocated to the View</a:t>
            </a:r>
            <a:endParaRPr lang="en-US" dirty="0"/>
          </a:p>
        </p:txBody>
      </p:sp>
      <p:sp>
        <p:nvSpPr>
          <p:cNvPr id="20" name="TextBox 19"/>
          <p:cNvSpPr txBox="1"/>
          <p:nvPr/>
        </p:nvSpPr>
        <p:spPr>
          <a:xfrm>
            <a:off x="1066800" y="2438400"/>
            <a:ext cx="7010400" cy="646331"/>
          </a:xfrm>
          <a:prstGeom prst="rect">
            <a:avLst/>
          </a:prstGeom>
          <a:noFill/>
        </p:spPr>
        <p:txBody>
          <a:bodyPr wrap="square" rtlCol="0">
            <a:spAutoFit/>
          </a:bodyPr>
          <a:lstStyle/>
          <a:p>
            <a:r>
              <a:rPr lang="en-US" b="1" dirty="0" err="1" smtClean="0"/>
              <a:t>android:layout_x</a:t>
            </a:r>
            <a:endParaRPr lang="en-US" dirty="0" smtClean="0"/>
          </a:p>
          <a:p>
            <a:r>
              <a:rPr lang="en-US" dirty="0" smtClean="0"/>
              <a:t>This specifies the x-coordinate of the layout.</a:t>
            </a:r>
            <a:endParaRPr lang="en-US" dirty="0"/>
          </a:p>
        </p:txBody>
      </p:sp>
      <p:sp>
        <p:nvSpPr>
          <p:cNvPr id="21" name="TextBox 20"/>
          <p:cNvSpPr txBox="1"/>
          <p:nvPr/>
        </p:nvSpPr>
        <p:spPr>
          <a:xfrm>
            <a:off x="1066800" y="3124200"/>
            <a:ext cx="7010400" cy="646331"/>
          </a:xfrm>
          <a:prstGeom prst="rect">
            <a:avLst/>
          </a:prstGeom>
          <a:noFill/>
        </p:spPr>
        <p:txBody>
          <a:bodyPr wrap="square" rtlCol="0">
            <a:spAutoFit/>
          </a:bodyPr>
          <a:lstStyle/>
          <a:p>
            <a:r>
              <a:rPr lang="en-US" b="1" dirty="0" err="1" smtClean="0"/>
              <a:t>android:layout_y</a:t>
            </a:r>
            <a:endParaRPr lang="en-US" dirty="0" smtClean="0"/>
          </a:p>
          <a:p>
            <a:r>
              <a:rPr lang="en-US" dirty="0" smtClean="0"/>
              <a:t>This specifies the y-coordinate of the layout.</a:t>
            </a:r>
            <a:endParaRPr lang="en-US" dirty="0"/>
          </a:p>
        </p:txBody>
      </p:sp>
      <p:sp>
        <p:nvSpPr>
          <p:cNvPr id="22" name="TextBox 21"/>
          <p:cNvSpPr txBox="1"/>
          <p:nvPr/>
        </p:nvSpPr>
        <p:spPr>
          <a:xfrm>
            <a:off x="1143000" y="3733800"/>
            <a:ext cx="5791200" cy="646331"/>
          </a:xfrm>
          <a:prstGeom prst="rect">
            <a:avLst/>
          </a:prstGeom>
          <a:noFill/>
        </p:spPr>
        <p:txBody>
          <a:bodyPr wrap="square" rtlCol="0">
            <a:spAutoFit/>
          </a:bodyPr>
          <a:lstStyle/>
          <a:p>
            <a:r>
              <a:rPr lang="en-US" b="1" dirty="0" err="1" smtClean="0"/>
              <a:t>android:layout_width</a:t>
            </a:r>
            <a:endParaRPr lang="en-US" dirty="0" smtClean="0"/>
          </a:p>
          <a:p>
            <a:r>
              <a:rPr lang="en-US" dirty="0" smtClean="0"/>
              <a:t>This is the width of the layout</a:t>
            </a:r>
            <a:endParaRPr lang="en-US" dirty="0"/>
          </a:p>
        </p:txBody>
      </p:sp>
      <p:sp>
        <p:nvSpPr>
          <p:cNvPr id="23" name="TextBox 22"/>
          <p:cNvSpPr txBox="1"/>
          <p:nvPr/>
        </p:nvSpPr>
        <p:spPr>
          <a:xfrm>
            <a:off x="1066800" y="4419600"/>
            <a:ext cx="7162800" cy="646331"/>
          </a:xfrm>
          <a:prstGeom prst="rect">
            <a:avLst/>
          </a:prstGeom>
          <a:noFill/>
        </p:spPr>
        <p:txBody>
          <a:bodyPr wrap="square" rtlCol="0">
            <a:spAutoFit/>
          </a:bodyPr>
          <a:lstStyle/>
          <a:p>
            <a:r>
              <a:rPr lang="en-US" b="1" dirty="0" err="1" smtClean="0"/>
              <a:t>android:paddingLeft</a:t>
            </a:r>
            <a:endParaRPr lang="en-US" dirty="0" smtClean="0"/>
          </a:p>
          <a:p>
            <a:r>
              <a:rPr lang="en-US" dirty="0" smtClean="0"/>
              <a:t>This is the left padding filled for the layout.</a:t>
            </a:r>
            <a:endParaRPr lang="en-US" dirty="0"/>
          </a:p>
        </p:txBody>
      </p:sp>
      <p:sp>
        <p:nvSpPr>
          <p:cNvPr id="24" name="TextBox 23"/>
          <p:cNvSpPr txBox="1"/>
          <p:nvPr/>
        </p:nvSpPr>
        <p:spPr>
          <a:xfrm>
            <a:off x="1066800" y="5029200"/>
            <a:ext cx="5943600" cy="646331"/>
          </a:xfrm>
          <a:prstGeom prst="rect">
            <a:avLst/>
          </a:prstGeom>
          <a:noFill/>
        </p:spPr>
        <p:txBody>
          <a:bodyPr wrap="square" rtlCol="0">
            <a:spAutoFit/>
          </a:bodyPr>
          <a:lstStyle/>
          <a:p>
            <a:r>
              <a:rPr lang="en-US" b="1" dirty="0" err="1" smtClean="0"/>
              <a:t>android:paddingRight</a:t>
            </a:r>
            <a:endParaRPr lang="en-US" dirty="0" smtClean="0"/>
          </a:p>
          <a:p>
            <a:r>
              <a:rPr lang="en-US" dirty="0" smtClean="0"/>
              <a:t>This is the right padding filled for the layout.</a:t>
            </a:r>
            <a:endParaRPr lang="en-US" dirty="0"/>
          </a:p>
        </p:txBody>
      </p:sp>
      <p:sp>
        <p:nvSpPr>
          <p:cNvPr id="25" name="TextBox 24"/>
          <p:cNvSpPr txBox="1"/>
          <p:nvPr/>
        </p:nvSpPr>
        <p:spPr>
          <a:xfrm>
            <a:off x="1143000" y="5638800"/>
            <a:ext cx="4267200" cy="646331"/>
          </a:xfrm>
          <a:prstGeom prst="rect">
            <a:avLst/>
          </a:prstGeom>
          <a:noFill/>
        </p:spPr>
        <p:txBody>
          <a:bodyPr wrap="square" rtlCol="0">
            <a:spAutoFit/>
          </a:bodyPr>
          <a:lstStyle/>
          <a:p>
            <a:r>
              <a:rPr lang="en-US" b="1" dirty="0" err="1" smtClean="0"/>
              <a:t>android:paddingTop</a:t>
            </a:r>
            <a:endParaRPr lang="en-US" dirty="0" smtClean="0"/>
          </a:p>
          <a:p>
            <a:r>
              <a:rPr lang="en-US" dirty="0" smtClean="0"/>
              <a:t>This is the top padding filled for the layout</a:t>
            </a:r>
            <a:endParaRPr lang="en-US" dirty="0"/>
          </a:p>
        </p:txBody>
      </p:sp>
      <p:sp>
        <p:nvSpPr>
          <p:cNvPr id="26" name="TextBox 25"/>
          <p:cNvSpPr txBox="1"/>
          <p:nvPr/>
        </p:nvSpPr>
        <p:spPr>
          <a:xfrm>
            <a:off x="990600" y="6211669"/>
            <a:ext cx="6400800" cy="646331"/>
          </a:xfrm>
          <a:prstGeom prst="rect">
            <a:avLst/>
          </a:prstGeom>
          <a:noFill/>
        </p:spPr>
        <p:txBody>
          <a:bodyPr wrap="square" rtlCol="0">
            <a:spAutoFit/>
          </a:bodyPr>
          <a:lstStyle/>
          <a:p>
            <a:r>
              <a:rPr lang="en-US" b="1" dirty="0" err="1" smtClean="0"/>
              <a:t>android:paddingBottom</a:t>
            </a:r>
            <a:endParaRPr lang="en-US" dirty="0" smtClean="0"/>
          </a:p>
          <a:p>
            <a:r>
              <a:rPr lang="en-US" dirty="0" smtClean="0"/>
              <a:t>This is the bottom padding filled for the layout.</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764411" cy="523220"/>
          </a:xfrm>
          <a:prstGeom prst="rect">
            <a:avLst/>
          </a:prstGeom>
          <a:noFill/>
        </p:spPr>
        <p:txBody>
          <a:bodyPr wrap="none" lIns="91440" tIns="45720" rIns="91440" bIns="45720">
            <a:spAutoFit/>
          </a:bodyPr>
          <a:lstStyle/>
          <a:p>
            <a:pPr algn="ctr"/>
            <a:r>
              <a:rPr lang="en-US" sz="2800" b="1" dirty="0" smtClean="0">
                <a:ln w="18000">
                  <a:solidFill>
                    <a:schemeClr val="accent2">
                      <a:satMod val="140000"/>
                    </a:schemeClr>
                  </a:solidFill>
                  <a:prstDash val="solid"/>
                  <a:miter lim="800000"/>
                </a:ln>
                <a:solidFill>
                  <a:schemeClr val="bg2">
                    <a:lumMod val="25000"/>
                  </a:schemeClr>
                </a:solidFill>
                <a:effectLst>
                  <a:outerShdw blurRad="25500" dist="23000" dir="7020000" algn="tl">
                    <a:srgbClr val="000000">
                      <a:alpha val="50000"/>
                    </a:srgbClr>
                  </a:outerShdw>
                </a:effectLst>
              </a:rPr>
              <a:t>Layout Attributes</a:t>
            </a:r>
            <a:endParaRPr lang="en-US" sz="2800" b="1" cap="none" spc="0" dirty="0">
              <a:ln w="18000">
                <a:solidFill>
                  <a:schemeClr val="accent2">
                    <a:satMod val="140000"/>
                  </a:schemeClr>
                </a:solidFill>
                <a:prstDash val="solid"/>
                <a:miter lim="800000"/>
              </a:ln>
              <a:solidFill>
                <a:schemeClr val="bg2">
                  <a:lumMod val="25000"/>
                </a:schemeClr>
              </a:solidFill>
              <a:effectLst>
                <a:outerShdw blurRad="25500" dist="23000" dir="7020000" algn="tl">
                  <a:srgbClr val="000000">
                    <a:alpha val="50000"/>
                  </a:srgbClr>
                </a:outerShdw>
              </a:effectLst>
            </a:endParaRPr>
          </a:p>
        </p:txBody>
      </p:sp>
      <p:sp>
        <p:nvSpPr>
          <p:cNvPr id="3" name="TextBox 2"/>
          <p:cNvSpPr txBox="1"/>
          <p:nvPr/>
        </p:nvSpPr>
        <p:spPr>
          <a:xfrm>
            <a:off x="0" y="609600"/>
            <a:ext cx="9144000" cy="1384995"/>
          </a:xfrm>
          <a:prstGeom prst="rect">
            <a:avLst/>
          </a:prstGeom>
          <a:noFill/>
        </p:spPr>
        <p:txBody>
          <a:bodyPr wrap="square" rtlCol="0">
            <a:spAutoFit/>
          </a:bodyPr>
          <a:lstStyle/>
          <a:p>
            <a:pPr lvl="0" algn="just">
              <a:buFont typeface="Wingdings" pitchFamily="2" charset="2"/>
              <a:buChar char="Ø"/>
            </a:pPr>
            <a:r>
              <a:rPr lang="en-US" sz="2100" dirty="0" smtClean="0"/>
              <a:t>Here width and height are the dimension of the layout/view which can be specified in terms of </a:t>
            </a:r>
            <a:r>
              <a:rPr lang="en-US" sz="2100" dirty="0" err="1" smtClean="0"/>
              <a:t>dp</a:t>
            </a:r>
            <a:r>
              <a:rPr lang="en-US" sz="2100" dirty="0" smtClean="0"/>
              <a:t> (Density-independent Pixels), sp ( Scale-independent Pixels), pt ( Points which is 1/72 of an inch), </a:t>
            </a:r>
            <a:r>
              <a:rPr lang="en-US" sz="2100" dirty="0" err="1" smtClean="0"/>
              <a:t>px</a:t>
            </a:r>
            <a:r>
              <a:rPr lang="en-US" sz="2100" dirty="0" smtClean="0"/>
              <a:t>( Pixels), mm ( Millimeters) and finally in (inches).</a:t>
            </a:r>
            <a:endParaRPr lang="en-US" dirty="0"/>
          </a:p>
        </p:txBody>
      </p:sp>
      <p:sp>
        <p:nvSpPr>
          <p:cNvPr id="4" name="TextBox 3"/>
          <p:cNvSpPr txBox="1"/>
          <p:nvPr/>
        </p:nvSpPr>
        <p:spPr>
          <a:xfrm>
            <a:off x="0" y="1981200"/>
            <a:ext cx="9144000" cy="738664"/>
          </a:xfrm>
          <a:prstGeom prst="rect">
            <a:avLst/>
          </a:prstGeom>
          <a:noFill/>
        </p:spPr>
        <p:txBody>
          <a:bodyPr wrap="square" rtlCol="0">
            <a:spAutoFit/>
          </a:bodyPr>
          <a:lstStyle/>
          <a:p>
            <a:pPr lvl="0">
              <a:buFont typeface="Wingdings" pitchFamily="2" charset="2"/>
              <a:buChar char="Ø"/>
            </a:pPr>
            <a:r>
              <a:rPr lang="en-US" sz="2100" dirty="0" smtClean="0"/>
              <a:t>You can specify width and height with exact measurements but more often, you will use one of these constants to set the width or height −</a:t>
            </a:r>
            <a:endParaRPr lang="en-US" dirty="0"/>
          </a:p>
        </p:txBody>
      </p:sp>
      <p:sp>
        <p:nvSpPr>
          <p:cNvPr id="5" name="TextBox 4"/>
          <p:cNvSpPr txBox="1"/>
          <p:nvPr/>
        </p:nvSpPr>
        <p:spPr>
          <a:xfrm>
            <a:off x="990600" y="2819400"/>
            <a:ext cx="8153400" cy="738664"/>
          </a:xfrm>
          <a:prstGeom prst="rect">
            <a:avLst/>
          </a:prstGeom>
          <a:noFill/>
        </p:spPr>
        <p:txBody>
          <a:bodyPr wrap="square" rtlCol="0">
            <a:spAutoFit/>
          </a:bodyPr>
          <a:lstStyle/>
          <a:p>
            <a:r>
              <a:rPr lang="en-US" sz="2100" dirty="0" err="1" smtClean="0">
                <a:solidFill>
                  <a:srgbClr val="C00000"/>
                </a:solidFill>
              </a:rPr>
              <a:t>android:layout_width</a:t>
            </a:r>
            <a:r>
              <a:rPr lang="en-US" sz="2100" dirty="0" smtClean="0">
                <a:solidFill>
                  <a:srgbClr val="C00000"/>
                </a:solidFill>
              </a:rPr>
              <a:t>=</a:t>
            </a:r>
            <a:r>
              <a:rPr lang="en-US" sz="2100" dirty="0" err="1" smtClean="0">
                <a:solidFill>
                  <a:srgbClr val="C00000"/>
                </a:solidFill>
              </a:rPr>
              <a:t>wrap_content</a:t>
            </a:r>
            <a:r>
              <a:rPr lang="en-US" sz="2100" dirty="0" smtClean="0">
                <a:solidFill>
                  <a:srgbClr val="C00000"/>
                </a:solidFill>
              </a:rPr>
              <a:t> </a:t>
            </a:r>
          </a:p>
          <a:p>
            <a:r>
              <a:rPr lang="en-US" sz="2100" dirty="0" smtClean="0">
                <a:solidFill>
                  <a:srgbClr val="C00000"/>
                </a:solidFill>
              </a:rPr>
              <a:t>     tells your view to size itself to the dimensions required by its content</a:t>
            </a:r>
            <a:r>
              <a:rPr lang="en-US" sz="2100" dirty="0" smtClean="0"/>
              <a:t>.</a:t>
            </a:r>
            <a:endParaRPr lang="en-US" sz="2100" dirty="0"/>
          </a:p>
        </p:txBody>
      </p:sp>
      <p:sp>
        <p:nvSpPr>
          <p:cNvPr id="6" name="TextBox 5"/>
          <p:cNvSpPr txBox="1"/>
          <p:nvPr/>
        </p:nvSpPr>
        <p:spPr>
          <a:xfrm>
            <a:off x="1066800" y="3657600"/>
            <a:ext cx="7772400" cy="738664"/>
          </a:xfrm>
          <a:prstGeom prst="rect">
            <a:avLst/>
          </a:prstGeom>
          <a:noFill/>
        </p:spPr>
        <p:txBody>
          <a:bodyPr wrap="square" rtlCol="0">
            <a:spAutoFit/>
          </a:bodyPr>
          <a:lstStyle/>
          <a:p>
            <a:r>
              <a:rPr lang="en-US" sz="2100" dirty="0" err="1" smtClean="0">
                <a:solidFill>
                  <a:srgbClr val="C00000"/>
                </a:solidFill>
              </a:rPr>
              <a:t>android:layout_width</a:t>
            </a:r>
            <a:r>
              <a:rPr lang="en-US" sz="2100" dirty="0" smtClean="0">
                <a:solidFill>
                  <a:srgbClr val="C00000"/>
                </a:solidFill>
              </a:rPr>
              <a:t>=</a:t>
            </a:r>
            <a:r>
              <a:rPr lang="en-US" sz="2100" dirty="0" err="1" smtClean="0">
                <a:solidFill>
                  <a:srgbClr val="C00000"/>
                </a:solidFill>
              </a:rPr>
              <a:t>fill_parent</a:t>
            </a:r>
            <a:endParaRPr lang="en-US" sz="2100" dirty="0" smtClean="0">
              <a:solidFill>
                <a:srgbClr val="C00000"/>
              </a:solidFill>
            </a:endParaRPr>
          </a:p>
          <a:p>
            <a:r>
              <a:rPr lang="en-US" sz="2100" dirty="0" smtClean="0">
                <a:solidFill>
                  <a:srgbClr val="C00000"/>
                </a:solidFill>
              </a:rPr>
              <a:t>     tells your view to become as big as its parent view.</a:t>
            </a:r>
            <a:endParaRPr lang="en-US" dirty="0">
              <a:solidFill>
                <a:srgbClr val="C00000"/>
              </a:solidFill>
            </a:endParaRPr>
          </a:p>
        </p:txBody>
      </p:sp>
      <p:sp>
        <p:nvSpPr>
          <p:cNvPr id="7" name="TextBox 6"/>
          <p:cNvSpPr txBox="1"/>
          <p:nvPr/>
        </p:nvSpPr>
        <p:spPr>
          <a:xfrm>
            <a:off x="0" y="4419600"/>
            <a:ext cx="9144000" cy="738664"/>
          </a:xfrm>
          <a:prstGeom prst="rect">
            <a:avLst/>
          </a:prstGeom>
          <a:noFill/>
        </p:spPr>
        <p:txBody>
          <a:bodyPr wrap="square" rtlCol="0">
            <a:spAutoFit/>
          </a:bodyPr>
          <a:lstStyle/>
          <a:p>
            <a:pPr lvl="0" algn="just">
              <a:buFont typeface="Wingdings" pitchFamily="2" charset="2"/>
              <a:buChar char="Ø"/>
            </a:pPr>
            <a:r>
              <a:rPr lang="en-US" sz="2100" dirty="0" smtClean="0"/>
              <a:t>Gravity attribute plays important role in positioning the view object and it can take one or more (separated by '|') of the following constant values.</a:t>
            </a:r>
            <a:endParaRPr lang="en-US" dirty="0"/>
          </a:p>
        </p:txBody>
      </p:sp>
      <p:graphicFrame>
        <p:nvGraphicFramePr>
          <p:cNvPr id="8" name="Table 7"/>
          <p:cNvGraphicFramePr>
            <a:graphicFrameLocks noGrp="1"/>
          </p:cNvGraphicFramePr>
          <p:nvPr/>
        </p:nvGraphicFramePr>
        <p:xfrm>
          <a:off x="228600" y="5207000"/>
          <a:ext cx="8763000" cy="1651000"/>
        </p:xfrm>
        <a:graphic>
          <a:graphicData uri="http://schemas.openxmlformats.org/drawingml/2006/table">
            <a:tbl>
              <a:tblPr firstRow="1" bandRow="1">
                <a:tableStyleId>{5C22544A-7EE6-4342-B048-85BDC9FD1C3A}</a:tableStyleId>
              </a:tblPr>
              <a:tblGrid>
                <a:gridCol w="1905000"/>
                <a:gridCol w="1905000"/>
                <a:gridCol w="4953000"/>
              </a:tblGrid>
              <a:tr h="370840">
                <a:tc>
                  <a:txBody>
                    <a:bodyPr/>
                    <a:lstStyle/>
                    <a:p>
                      <a:pPr algn="ctr"/>
                      <a:r>
                        <a:rPr lang="en-US" dirty="0" smtClean="0">
                          <a:solidFill>
                            <a:srgbClr val="C00000"/>
                          </a:solidFill>
                        </a:rPr>
                        <a:t>Constant </a:t>
                      </a:r>
                      <a:endParaRPr lang="en-US" dirty="0">
                        <a:solidFill>
                          <a:srgbClr val="C00000"/>
                        </a:solidFill>
                      </a:endParaRPr>
                    </a:p>
                  </a:txBody>
                  <a:tcPr>
                    <a:solidFill>
                      <a:srgbClr val="FFFF00"/>
                    </a:solidFill>
                  </a:tcPr>
                </a:tc>
                <a:tc>
                  <a:txBody>
                    <a:bodyPr/>
                    <a:lstStyle/>
                    <a:p>
                      <a:pPr algn="ctr"/>
                      <a:r>
                        <a:rPr lang="en-US" dirty="0" smtClean="0">
                          <a:solidFill>
                            <a:srgbClr val="C00000"/>
                          </a:solidFill>
                        </a:rPr>
                        <a:t>Value </a:t>
                      </a:r>
                      <a:endParaRPr lang="en-US" dirty="0">
                        <a:solidFill>
                          <a:srgbClr val="C00000"/>
                        </a:solidFill>
                      </a:endParaRPr>
                    </a:p>
                  </a:txBody>
                  <a:tcPr>
                    <a:solidFill>
                      <a:srgbClr val="FFFF00"/>
                    </a:solidFill>
                  </a:tcPr>
                </a:tc>
                <a:tc>
                  <a:txBody>
                    <a:bodyPr/>
                    <a:lstStyle/>
                    <a:p>
                      <a:pPr algn="ctr"/>
                      <a:r>
                        <a:rPr lang="en-US" dirty="0" smtClean="0">
                          <a:solidFill>
                            <a:srgbClr val="C00000"/>
                          </a:solidFill>
                        </a:rPr>
                        <a:t>Description</a:t>
                      </a:r>
                      <a:endParaRPr lang="en-US" dirty="0">
                        <a:solidFill>
                          <a:srgbClr val="C00000"/>
                        </a:solidFill>
                      </a:endParaRPr>
                    </a:p>
                  </a:txBody>
                  <a:tcPr>
                    <a:solidFill>
                      <a:srgbClr val="FFFF00"/>
                    </a:solidFill>
                  </a:tcPr>
                </a:tc>
              </a:tr>
              <a:tr h="370840">
                <a:tc>
                  <a:txBody>
                    <a:bodyPr/>
                    <a:lstStyle/>
                    <a:p>
                      <a:r>
                        <a:rPr lang="en-US" sz="1800" kern="1200" dirty="0" smtClean="0">
                          <a:solidFill>
                            <a:schemeClr val="dk1"/>
                          </a:solidFill>
                          <a:latin typeface="+mn-lt"/>
                          <a:ea typeface="+mn-ea"/>
                          <a:cs typeface="+mn-cs"/>
                        </a:rPr>
                        <a:t>Top</a:t>
                      </a:r>
                      <a:endParaRPr lang="en-US" dirty="0"/>
                    </a:p>
                  </a:txBody>
                  <a:tcPr>
                    <a:solidFill>
                      <a:srgbClr val="FFFF00"/>
                    </a:solidFill>
                  </a:tcPr>
                </a:tc>
                <a:tc>
                  <a:txBody>
                    <a:bodyPr/>
                    <a:lstStyle/>
                    <a:p>
                      <a:r>
                        <a:rPr lang="en-US" sz="1800" kern="1200" dirty="0" smtClean="0">
                          <a:solidFill>
                            <a:schemeClr val="dk1"/>
                          </a:solidFill>
                          <a:latin typeface="+mn-lt"/>
                          <a:ea typeface="+mn-ea"/>
                          <a:cs typeface="+mn-cs"/>
                        </a:rPr>
                        <a:t>0x30</a:t>
                      </a:r>
                      <a:endParaRPr lang="en-US" dirty="0"/>
                    </a:p>
                  </a:txBody>
                  <a:tcPr>
                    <a:solidFill>
                      <a:srgbClr val="FFFF00"/>
                    </a:solidFill>
                  </a:tcPr>
                </a:tc>
                <a:tc>
                  <a:txBody>
                    <a:bodyPr/>
                    <a:lstStyle/>
                    <a:p>
                      <a:r>
                        <a:rPr lang="en-US" sz="1800" kern="1200" dirty="0" smtClean="0">
                          <a:solidFill>
                            <a:schemeClr val="dk1"/>
                          </a:solidFill>
                          <a:latin typeface="+mn-lt"/>
                          <a:ea typeface="+mn-ea"/>
                          <a:cs typeface="+mn-cs"/>
                        </a:rPr>
                        <a:t>Push object to the top of its container, not changing its size.</a:t>
                      </a:r>
                      <a:endParaRPr lang="en-US" dirty="0"/>
                    </a:p>
                  </a:txBody>
                  <a:tcPr>
                    <a:solidFill>
                      <a:srgbClr val="FFFF00"/>
                    </a:solidFill>
                  </a:tcPr>
                </a:tc>
              </a:tr>
              <a:tr h="370840">
                <a:tc>
                  <a:txBody>
                    <a:bodyPr/>
                    <a:lstStyle/>
                    <a:p>
                      <a:r>
                        <a:rPr lang="en-US" sz="1800" kern="1200" dirty="0" smtClean="0">
                          <a:solidFill>
                            <a:schemeClr val="dk1"/>
                          </a:solidFill>
                          <a:latin typeface="+mn-lt"/>
                          <a:ea typeface="+mn-ea"/>
                          <a:cs typeface="+mn-cs"/>
                        </a:rPr>
                        <a:t>Bottom</a:t>
                      </a:r>
                      <a:endParaRPr lang="en-US" dirty="0"/>
                    </a:p>
                  </a:txBody>
                  <a:tcPr>
                    <a:solidFill>
                      <a:srgbClr val="FFFF00"/>
                    </a:solidFill>
                  </a:tcPr>
                </a:tc>
                <a:tc>
                  <a:txBody>
                    <a:bodyPr/>
                    <a:lstStyle/>
                    <a:p>
                      <a:r>
                        <a:rPr lang="en-US" sz="1800" kern="1200" dirty="0" smtClean="0">
                          <a:solidFill>
                            <a:schemeClr val="dk1"/>
                          </a:solidFill>
                          <a:latin typeface="+mn-lt"/>
                          <a:ea typeface="+mn-ea"/>
                          <a:cs typeface="+mn-cs"/>
                        </a:rPr>
                        <a:t>0x50</a:t>
                      </a:r>
                      <a:endParaRPr lang="en-US" dirty="0"/>
                    </a:p>
                  </a:txBody>
                  <a:tcPr>
                    <a:solidFill>
                      <a:srgbClr val="FFFF00"/>
                    </a:solidFill>
                  </a:tcPr>
                </a:tc>
                <a:tc>
                  <a:txBody>
                    <a:bodyPr/>
                    <a:lstStyle/>
                    <a:p>
                      <a:r>
                        <a:rPr lang="en-US" sz="1800" kern="1200" dirty="0" smtClean="0">
                          <a:solidFill>
                            <a:schemeClr val="dk1"/>
                          </a:solidFill>
                          <a:latin typeface="+mn-lt"/>
                          <a:ea typeface="+mn-ea"/>
                          <a:cs typeface="+mn-cs"/>
                        </a:rPr>
                        <a:t>Push object to the bottom of its container, not changing its size.</a:t>
                      </a:r>
                      <a:endParaRPr lang="en-US" dirty="0"/>
                    </a:p>
                  </a:txBody>
                  <a:tcPr>
                    <a:solidFill>
                      <a:srgbClr val="FFFF00"/>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1+#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1+#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1+#ppt_w/2"/>
                                          </p:val>
                                        </p:tav>
                                        <p:tav tm="100000">
                                          <p:val>
                                            <p:strVal val="#ppt_x"/>
                                          </p:val>
                                        </p:tav>
                                      </p:tavLst>
                                    </p:anim>
                                    <p:anim calcmode="lin" valueType="num">
                                      <p:cBhvr additive="base">
                                        <p:cTn id="3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6"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2000" fill="hold"/>
                                        <p:tgtEl>
                                          <p:spTgt spid="8"/>
                                        </p:tgtEl>
                                        <p:attrNameLst>
                                          <p:attrName>ppt_x</p:attrName>
                                        </p:attrNameLst>
                                      </p:cBhvr>
                                      <p:tavLst>
                                        <p:tav tm="0">
                                          <p:val>
                                            <p:strVal val="1+#ppt_w/2"/>
                                          </p:val>
                                        </p:tav>
                                        <p:tav tm="100000">
                                          <p:val>
                                            <p:strVal val="#ppt_x"/>
                                          </p:val>
                                        </p:tav>
                                      </p:tavLst>
                                    </p:anim>
                                    <p:anim calcmode="lin" valueType="num">
                                      <p:cBhvr additive="base">
                                        <p:cTn id="44" dur="2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764411" cy="523220"/>
          </a:xfrm>
          <a:prstGeom prst="rect">
            <a:avLst/>
          </a:prstGeom>
          <a:noFill/>
        </p:spPr>
        <p:txBody>
          <a:bodyPr wrap="none" lIns="91440" tIns="45720" rIns="91440" bIns="45720">
            <a:spAutoFit/>
          </a:bodyPr>
          <a:lstStyle/>
          <a:p>
            <a:pPr algn="ctr"/>
            <a:r>
              <a:rPr lang="en-US" sz="2800" b="1" dirty="0" smtClean="0">
                <a:ln w="18000">
                  <a:solidFill>
                    <a:schemeClr val="accent2">
                      <a:satMod val="140000"/>
                    </a:schemeClr>
                  </a:solidFill>
                  <a:prstDash val="solid"/>
                  <a:miter lim="800000"/>
                </a:ln>
                <a:solidFill>
                  <a:schemeClr val="bg2">
                    <a:lumMod val="25000"/>
                  </a:schemeClr>
                </a:solidFill>
                <a:effectLst>
                  <a:outerShdw blurRad="25500" dist="23000" dir="7020000" algn="tl">
                    <a:srgbClr val="000000">
                      <a:alpha val="50000"/>
                    </a:srgbClr>
                  </a:outerShdw>
                </a:effectLst>
              </a:rPr>
              <a:t>Layout Attributes</a:t>
            </a:r>
            <a:endParaRPr lang="en-US" sz="2800" b="1" cap="none" spc="0" dirty="0">
              <a:ln w="18000">
                <a:solidFill>
                  <a:schemeClr val="accent2">
                    <a:satMod val="140000"/>
                  </a:schemeClr>
                </a:solidFill>
                <a:prstDash val="solid"/>
                <a:miter lim="800000"/>
              </a:ln>
              <a:solidFill>
                <a:schemeClr val="bg2">
                  <a:lumMod val="25000"/>
                </a:schemeClr>
              </a:solidFill>
              <a:effectLst>
                <a:outerShdw blurRad="25500" dist="23000" dir="7020000" algn="tl">
                  <a:srgbClr val="000000">
                    <a:alpha val="50000"/>
                  </a:srgbClr>
                </a:outerShdw>
              </a:effectLst>
            </a:endParaRPr>
          </a:p>
        </p:txBody>
      </p:sp>
      <p:graphicFrame>
        <p:nvGraphicFramePr>
          <p:cNvPr id="3" name="Table 2"/>
          <p:cNvGraphicFramePr>
            <a:graphicFrameLocks noGrp="1"/>
          </p:cNvGraphicFramePr>
          <p:nvPr/>
        </p:nvGraphicFramePr>
        <p:xfrm>
          <a:off x="152400" y="762000"/>
          <a:ext cx="8763000" cy="5125720"/>
        </p:xfrm>
        <a:graphic>
          <a:graphicData uri="http://schemas.openxmlformats.org/drawingml/2006/table">
            <a:tbl>
              <a:tblPr firstRow="1" bandRow="1">
                <a:tableStyleId>{5C22544A-7EE6-4342-B048-85BDC9FD1C3A}</a:tableStyleId>
              </a:tblPr>
              <a:tblGrid>
                <a:gridCol w="1905000"/>
                <a:gridCol w="1905000"/>
                <a:gridCol w="4953000"/>
              </a:tblGrid>
              <a:tr h="370840">
                <a:tc>
                  <a:txBody>
                    <a:bodyPr/>
                    <a:lstStyle/>
                    <a:p>
                      <a:pPr algn="ctr"/>
                      <a:r>
                        <a:rPr lang="en-US" dirty="0" smtClean="0">
                          <a:solidFill>
                            <a:srgbClr val="C00000"/>
                          </a:solidFill>
                        </a:rPr>
                        <a:t>Constant </a:t>
                      </a:r>
                      <a:endParaRPr lang="en-US" dirty="0">
                        <a:solidFill>
                          <a:srgbClr val="C00000"/>
                        </a:solidFill>
                      </a:endParaRPr>
                    </a:p>
                  </a:txBody>
                  <a:tcPr>
                    <a:solidFill>
                      <a:srgbClr val="FFFF00"/>
                    </a:solidFill>
                  </a:tcPr>
                </a:tc>
                <a:tc>
                  <a:txBody>
                    <a:bodyPr/>
                    <a:lstStyle/>
                    <a:p>
                      <a:pPr algn="ctr"/>
                      <a:r>
                        <a:rPr lang="en-US" dirty="0" smtClean="0">
                          <a:solidFill>
                            <a:srgbClr val="C00000"/>
                          </a:solidFill>
                        </a:rPr>
                        <a:t>Value </a:t>
                      </a:r>
                      <a:endParaRPr lang="en-US" dirty="0">
                        <a:solidFill>
                          <a:srgbClr val="C00000"/>
                        </a:solidFill>
                      </a:endParaRPr>
                    </a:p>
                  </a:txBody>
                  <a:tcPr>
                    <a:solidFill>
                      <a:srgbClr val="FFFF00"/>
                    </a:solidFill>
                  </a:tcPr>
                </a:tc>
                <a:tc>
                  <a:txBody>
                    <a:bodyPr/>
                    <a:lstStyle/>
                    <a:p>
                      <a:pPr algn="ctr"/>
                      <a:r>
                        <a:rPr lang="en-US" dirty="0" smtClean="0">
                          <a:solidFill>
                            <a:srgbClr val="C00000"/>
                          </a:solidFill>
                        </a:rPr>
                        <a:t>Description</a:t>
                      </a:r>
                      <a:endParaRPr lang="en-US" dirty="0">
                        <a:solidFill>
                          <a:srgbClr val="C00000"/>
                        </a:solidFill>
                      </a:endParaRPr>
                    </a:p>
                  </a:txBody>
                  <a:tcPr>
                    <a:solidFill>
                      <a:srgbClr val="FFFF00"/>
                    </a:solidFill>
                  </a:tcPr>
                </a:tc>
              </a:tr>
              <a:tr h="370840">
                <a:tc>
                  <a:txBody>
                    <a:bodyPr/>
                    <a:lstStyle/>
                    <a:p>
                      <a:r>
                        <a:rPr lang="en-US" sz="1800" kern="1200" dirty="0" err="1" smtClean="0">
                          <a:solidFill>
                            <a:schemeClr val="dk1"/>
                          </a:solidFill>
                          <a:latin typeface="+mn-lt"/>
                          <a:ea typeface="+mn-ea"/>
                          <a:cs typeface="+mn-cs"/>
                        </a:rPr>
                        <a:t>clip_vertical</a:t>
                      </a:r>
                      <a:endParaRPr lang="en-US" dirty="0"/>
                    </a:p>
                  </a:txBody>
                  <a:tcPr>
                    <a:solidFill>
                      <a:srgbClr val="FFFF00"/>
                    </a:solidFill>
                  </a:tcPr>
                </a:tc>
                <a:tc>
                  <a:txBody>
                    <a:bodyPr/>
                    <a:lstStyle/>
                    <a:p>
                      <a:r>
                        <a:rPr lang="en-US" sz="1800" kern="1200" dirty="0" smtClean="0">
                          <a:solidFill>
                            <a:schemeClr val="dk1"/>
                          </a:solidFill>
                          <a:latin typeface="+mn-lt"/>
                          <a:ea typeface="+mn-ea"/>
                          <a:cs typeface="+mn-cs"/>
                        </a:rPr>
                        <a:t>0x80</a:t>
                      </a:r>
                      <a:endParaRPr lang="en-US" dirty="0"/>
                    </a:p>
                  </a:txBody>
                  <a:tcPr>
                    <a:solidFill>
                      <a:srgbClr val="FFFF00"/>
                    </a:solidFill>
                  </a:tcPr>
                </a:tc>
                <a:tc>
                  <a:txBody>
                    <a:bodyPr/>
                    <a:lstStyle/>
                    <a:p>
                      <a:r>
                        <a:rPr lang="en-US" sz="1800" kern="1200" dirty="0" smtClean="0">
                          <a:solidFill>
                            <a:schemeClr val="dk1"/>
                          </a:solidFill>
                          <a:latin typeface="+mn-lt"/>
                          <a:ea typeface="+mn-ea"/>
                          <a:cs typeface="+mn-cs"/>
                        </a:rPr>
                        <a:t>Additional option that can be set to have the top and/or bottom edges of the child clipped to its container's bounds. The clip will be based on the vertical gravity: a top gravity will clip the bottom edge, a bottom gravity will clip the top edge, and neither will clip both edges.</a:t>
                      </a:r>
                      <a:endParaRPr lang="en-US" dirty="0"/>
                    </a:p>
                  </a:txBody>
                  <a:tcPr>
                    <a:solidFill>
                      <a:srgbClr val="FFFF00"/>
                    </a:solidFill>
                  </a:tcPr>
                </a:tc>
              </a:tr>
              <a:tr h="370840">
                <a:tc>
                  <a:txBody>
                    <a:bodyPr/>
                    <a:lstStyle/>
                    <a:p>
                      <a:r>
                        <a:rPr lang="en-US" sz="1800" kern="1200" dirty="0" err="1" smtClean="0">
                          <a:solidFill>
                            <a:schemeClr val="dk1"/>
                          </a:solidFill>
                          <a:latin typeface="+mn-lt"/>
                          <a:ea typeface="+mn-ea"/>
                          <a:cs typeface="+mn-cs"/>
                        </a:rPr>
                        <a:t>clip_horizontal</a:t>
                      </a:r>
                      <a:endParaRPr lang="en-US" dirty="0"/>
                    </a:p>
                  </a:txBody>
                  <a:tcPr>
                    <a:solidFill>
                      <a:srgbClr val="FFFF00"/>
                    </a:solidFill>
                  </a:tcPr>
                </a:tc>
                <a:tc>
                  <a:txBody>
                    <a:bodyPr/>
                    <a:lstStyle/>
                    <a:p>
                      <a:r>
                        <a:rPr lang="en-US" sz="1800" kern="1200" dirty="0" smtClean="0">
                          <a:solidFill>
                            <a:schemeClr val="dk1"/>
                          </a:solidFill>
                          <a:latin typeface="+mn-lt"/>
                          <a:ea typeface="+mn-ea"/>
                          <a:cs typeface="+mn-cs"/>
                        </a:rPr>
                        <a:t>0x08</a:t>
                      </a:r>
                      <a:endParaRPr lang="en-US" dirty="0"/>
                    </a:p>
                  </a:txBody>
                  <a:tcPr>
                    <a:solidFill>
                      <a:srgbClr val="FFFF00"/>
                    </a:solidFill>
                  </a:tcPr>
                </a:tc>
                <a:tc>
                  <a:txBody>
                    <a:bodyPr/>
                    <a:lstStyle/>
                    <a:p>
                      <a:r>
                        <a:rPr lang="en-US" sz="1800" kern="1200" dirty="0" smtClean="0">
                          <a:solidFill>
                            <a:schemeClr val="dk1"/>
                          </a:solidFill>
                          <a:latin typeface="+mn-lt"/>
                          <a:ea typeface="+mn-ea"/>
                          <a:cs typeface="+mn-cs"/>
                        </a:rPr>
                        <a:t>Additional option that can be set to have the left and/or right edges of the child clipped to its container's bounds. The clip will be based on the horizontal gravity: a left gravity will clip the right edge, a right gravity will clip the left edge, and neither will clip both edges.</a:t>
                      </a:r>
                      <a:endParaRPr lang="en-US" dirty="0"/>
                    </a:p>
                  </a:txBody>
                  <a:tcPr>
                    <a:solidFill>
                      <a:srgbClr val="FFFF00"/>
                    </a:solidFill>
                  </a:tcPr>
                </a:tc>
              </a:tr>
              <a:tr h="370840">
                <a:tc>
                  <a:txBody>
                    <a:bodyPr/>
                    <a:lstStyle/>
                    <a:p>
                      <a:r>
                        <a:rPr lang="en-US" sz="1800" kern="1200" dirty="0" smtClean="0">
                          <a:solidFill>
                            <a:schemeClr val="dk1"/>
                          </a:solidFill>
                          <a:latin typeface="+mn-lt"/>
                          <a:ea typeface="+mn-ea"/>
                          <a:cs typeface="+mn-cs"/>
                        </a:rPr>
                        <a:t>Start</a:t>
                      </a:r>
                      <a:endParaRPr lang="en-US" dirty="0"/>
                    </a:p>
                  </a:txBody>
                  <a:tcPr>
                    <a:solidFill>
                      <a:srgbClr val="FFFF00"/>
                    </a:solidFill>
                  </a:tcPr>
                </a:tc>
                <a:tc>
                  <a:txBody>
                    <a:bodyPr/>
                    <a:lstStyle/>
                    <a:p>
                      <a:pPr marL="0" marR="0">
                        <a:lnSpc>
                          <a:spcPct val="115000"/>
                        </a:lnSpc>
                        <a:spcBef>
                          <a:spcPts val="0"/>
                        </a:spcBef>
                        <a:spcAft>
                          <a:spcPts val="0"/>
                        </a:spcAft>
                      </a:pPr>
                      <a:r>
                        <a:rPr lang="en-US" sz="1800" kern="1200" dirty="0" smtClean="0">
                          <a:solidFill>
                            <a:schemeClr val="dk1"/>
                          </a:solidFill>
                          <a:latin typeface="+mn-lt"/>
                          <a:ea typeface="+mn-ea"/>
                          <a:cs typeface="+mn-cs"/>
                        </a:rPr>
                        <a:t>0x00800003</a:t>
                      </a:r>
                    </a:p>
                  </a:txBody>
                  <a:tcPr marL="76200" marR="76200" marT="76200" marB="76200">
                    <a:solidFill>
                      <a:srgbClr val="FFFF00"/>
                    </a:solidFill>
                  </a:tcPr>
                </a:tc>
                <a:tc>
                  <a:txBody>
                    <a:bodyPr/>
                    <a:lstStyle/>
                    <a:p>
                      <a:r>
                        <a:rPr lang="en-US" sz="1800" kern="1200" dirty="0" smtClean="0">
                          <a:solidFill>
                            <a:schemeClr val="dk1"/>
                          </a:solidFill>
                          <a:latin typeface="+mn-lt"/>
                          <a:ea typeface="+mn-ea"/>
                          <a:cs typeface="+mn-cs"/>
                        </a:rPr>
                        <a:t>Push object to the beginning of its container, not changing its size.</a:t>
                      </a:r>
                      <a:endParaRPr lang="en-US" dirty="0"/>
                    </a:p>
                  </a:txBody>
                  <a:tcPr>
                    <a:solidFill>
                      <a:srgbClr val="FFFF00"/>
                    </a:solidFill>
                  </a:tcPr>
                </a:tc>
              </a:tr>
              <a:tr h="370840">
                <a:tc>
                  <a:txBody>
                    <a:bodyPr/>
                    <a:lstStyle/>
                    <a:p>
                      <a:r>
                        <a:rPr lang="en-US" sz="1800" kern="1200" dirty="0" smtClean="0">
                          <a:solidFill>
                            <a:schemeClr val="dk1"/>
                          </a:solidFill>
                          <a:latin typeface="+mn-lt"/>
                          <a:ea typeface="+mn-ea"/>
                          <a:cs typeface="+mn-cs"/>
                        </a:rPr>
                        <a:t>End</a:t>
                      </a:r>
                      <a:endParaRPr lang="en-US" dirty="0"/>
                    </a:p>
                  </a:txBody>
                  <a:tcPr>
                    <a:solidFill>
                      <a:srgbClr val="FFFF00"/>
                    </a:solidFill>
                  </a:tcPr>
                </a:tc>
                <a:tc>
                  <a:txBody>
                    <a:bodyPr/>
                    <a:lstStyle/>
                    <a:p>
                      <a:pPr marL="0" marR="0">
                        <a:lnSpc>
                          <a:spcPct val="115000"/>
                        </a:lnSpc>
                        <a:spcBef>
                          <a:spcPts val="0"/>
                        </a:spcBef>
                        <a:spcAft>
                          <a:spcPts val="0"/>
                        </a:spcAft>
                      </a:pPr>
                      <a:r>
                        <a:rPr lang="en-US" sz="1800" kern="1200" dirty="0" smtClean="0">
                          <a:solidFill>
                            <a:schemeClr val="dk1"/>
                          </a:solidFill>
                          <a:latin typeface="+mn-lt"/>
                          <a:ea typeface="+mn-ea"/>
                          <a:cs typeface="+mn-cs"/>
                        </a:rPr>
                        <a:t>0x00800005</a:t>
                      </a:r>
                    </a:p>
                  </a:txBody>
                  <a:tcPr marL="76200" marR="76200" marT="76200" marB="76200">
                    <a:solidFill>
                      <a:srgbClr val="FFFF00"/>
                    </a:solidFill>
                  </a:tcPr>
                </a:tc>
                <a:tc>
                  <a:txBody>
                    <a:bodyPr/>
                    <a:lstStyle/>
                    <a:p>
                      <a:r>
                        <a:rPr lang="en-US" sz="1800" kern="1200" dirty="0" smtClean="0">
                          <a:solidFill>
                            <a:schemeClr val="dk1"/>
                          </a:solidFill>
                          <a:latin typeface="+mn-lt"/>
                          <a:ea typeface="+mn-ea"/>
                          <a:cs typeface="+mn-cs"/>
                        </a:rPr>
                        <a:t>Push object to the end of its container, not changing its size.</a:t>
                      </a:r>
                      <a:endParaRPr lang="en-US" dirty="0"/>
                    </a:p>
                  </a:txBody>
                  <a:tcPr>
                    <a:solidFill>
                      <a:srgbClr val="FFFF00"/>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2000" fill="hold"/>
                                        <p:tgtEl>
                                          <p:spTgt spid="3"/>
                                        </p:tgtEl>
                                        <p:attrNameLst>
                                          <p:attrName>ppt_x</p:attrName>
                                        </p:attrNameLst>
                                      </p:cBhvr>
                                      <p:tavLst>
                                        <p:tav tm="0">
                                          <p:val>
                                            <p:strVal val="1+#ppt_w/2"/>
                                          </p:val>
                                        </p:tav>
                                        <p:tav tm="100000">
                                          <p:val>
                                            <p:strVal val="#ppt_x"/>
                                          </p:val>
                                        </p:tav>
                                      </p:tavLst>
                                    </p:anim>
                                    <p:anim calcmode="lin" valueType="num">
                                      <p:cBhvr additive="base">
                                        <p:cTn id="14" dur="2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52400" y="685800"/>
          <a:ext cx="8763000" cy="5963920"/>
        </p:xfrm>
        <a:graphic>
          <a:graphicData uri="http://schemas.openxmlformats.org/drawingml/2006/table">
            <a:tbl>
              <a:tblPr firstRow="1" bandRow="1">
                <a:tableStyleId>{5C22544A-7EE6-4342-B048-85BDC9FD1C3A}</a:tableStyleId>
              </a:tblPr>
              <a:tblGrid>
                <a:gridCol w="1828800"/>
                <a:gridCol w="914400"/>
                <a:gridCol w="6019800"/>
              </a:tblGrid>
              <a:tr h="370840">
                <a:tc>
                  <a:txBody>
                    <a:bodyPr/>
                    <a:lstStyle/>
                    <a:p>
                      <a:pPr algn="ctr"/>
                      <a:r>
                        <a:rPr lang="en-US" dirty="0" smtClean="0">
                          <a:solidFill>
                            <a:srgbClr val="C00000"/>
                          </a:solidFill>
                        </a:rPr>
                        <a:t>Constant </a:t>
                      </a:r>
                      <a:endParaRPr lang="en-US" dirty="0">
                        <a:solidFill>
                          <a:srgbClr val="C00000"/>
                        </a:solidFill>
                      </a:endParaRPr>
                    </a:p>
                  </a:txBody>
                  <a:tcPr>
                    <a:solidFill>
                      <a:srgbClr val="FFFF00"/>
                    </a:solidFill>
                  </a:tcPr>
                </a:tc>
                <a:tc>
                  <a:txBody>
                    <a:bodyPr/>
                    <a:lstStyle/>
                    <a:p>
                      <a:pPr algn="ctr"/>
                      <a:r>
                        <a:rPr lang="en-US" dirty="0" smtClean="0">
                          <a:solidFill>
                            <a:srgbClr val="C00000"/>
                          </a:solidFill>
                        </a:rPr>
                        <a:t>Value </a:t>
                      </a:r>
                      <a:endParaRPr lang="en-US" dirty="0">
                        <a:solidFill>
                          <a:srgbClr val="C00000"/>
                        </a:solidFill>
                      </a:endParaRPr>
                    </a:p>
                  </a:txBody>
                  <a:tcPr>
                    <a:solidFill>
                      <a:srgbClr val="FFFF00"/>
                    </a:solidFill>
                  </a:tcPr>
                </a:tc>
                <a:tc>
                  <a:txBody>
                    <a:bodyPr/>
                    <a:lstStyle/>
                    <a:p>
                      <a:pPr algn="ctr"/>
                      <a:r>
                        <a:rPr lang="en-US" dirty="0" smtClean="0">
                          <a:solidFill>
                            <a:srgbClr val="C00000"/>
                          </a:solidFill>
                        </a:rPr>
                        <a:t>Description</a:t>
                      </a:r>
                      <a:endParaRPr lang="en-US" dirty="0">
                        <a:solidFill>
                          <a:srgbClr val="C00000"/>
                        </a:solidFill>
                      </a:endParaRPr>
                    </a:p>
                  </a:txBody>
                  <a:tcPr>
                    <a:solidFill>
                      <a:srgbClr val="FFFF00"/>
                    </a:solidFill>
                  </a:tcPr>
                </a:tc>
              </a:tr>
              <a:tr h="370840">
                <a:tc>
                  <a:txBody>
                    <a:bodyPr/>
                    <a:lstStyle/>
                    <a:p>
                      <a:r>
                        <a:rPr lang="en-US" sz="1800" kern="1200" dirty="0" smtClean="0">
                          <a:solidFill>
                            <a:schemeClr val="dk1"/>
                          </a:solidFill>
                          <a:latin typeface="+mn-lt"/>
                          <a:ea typeface="+mn-ea"/>
                          <a:cs typeface="+mn-cs"/>
                        </a:rPr>
                        <a:t>Top</a:t>
                      </a:r>
                      <a:endParaRPr lang="en-US" dirty="0"/>
                    </a:p>
                  </a:txBody>
                  <a:tcPr>
                    <a:solidFill>
                      <a:srgbClr val="FFFF00"/>
                    </a:solidFill>
                  </a:tcPr>
                </a:tc>
                <a:tc>
                  <a:txBody>
                    <a:bodyPr/>
                    <a:lstStyle/>
                    <a:p>
                      <a:r>
                        <a:rPr lang="en-US" sz="1800" kern="1200" dirty="0" smtClean="0">
                          <a:solidFill>
                            <a:schemeClr val="dk1"/>
                          </a:solidFill>
                          <a:latin typeface="+mn-lt"/>
                          <a:ea typeface="+mn-ea"/>
                          <a:cs typeface="+mn-cs"/>
                        </a:rPr>
                        <a:t>0x30</a:t>
                      </a:r>
                      <a:endParaRPr lang="en-US" dirty="0"/>
                    </a:p>
                  </a:txBody>
                  <a:tcPr>
                    <a:solidFill>
                      <a:srgbClr val="FFFF00"/>
                    </a:solidFill>
                  </a:tcPr>
                </a:tc>
                <a:tc>
                  <a:txBody>
                    <a:bodyPr/>
                    <a:lstStyle/>
                    <a:p>
                      <a:r>
                        <a:rPr lang="en-US" sz="1800" kern="1200" dirty="0" smtClean="0">
                          <a:solidFill>
                            <a:schemeClr val="dk1"/>
                          </a:solidFill>
                          <a:latin typeface="+mn-lt"/>
                          <a:ea typeface="+mn-ea"/>
                          <a:cs typeface="+mn-cs"/>
                        </a:rPr>
                        <a:t>Push object to the top of its container, not changing its size.</a:t>
                      </a:r>
                      <a:endParaRPr lang="en-US" dirty="0"/>
                    </a:p>
                  </a:txBody>
                  <a:tcPr>
                    <a:solidFill>
                      <a:srgbClr val="FFFF00"/>
                    </a:solidFill>
                  </a:tcPr>
                </a:tc>
              </a:tr>
              <a:tr h="370840">
                <a:tc>
                  <a:txBody>
                    <a:bodyPr/>
                    <a:lstStyle/>
                    <a:p>
                      <a:r>
                        <a:rPr lang="en-US" sz="1800" kern="1200" dirty="0" smtClean="0">
                          <a:solidFill>
                            <a:schemeClr val="dk1"/>
                          </a:solidFill>
                          <a:latin typeface="+mn-lt"/>
                          <a:ea typeface="+mn-ea"/>
                          <a:cs typeface="+mn-cs"/>
                        </a:rPr>
                        <a:t>Bottom</a:t>
                      </a:r>
                      <a:endParaRPr lang="en-US" dirty="0"/>
                    </a:p>
                  </a:txBody>
                  <a:tcPr>
                    <a:solidFill>
                      <a:srgbClr val="FFFF00"/>
                    </a:solidFill>
                  </a:tcPr>
                </a:tc>
                <a:tc>
                  <a:txBody>
                    <a:bodyPr/>
                    <a:lstStyle/>
                    <a:p>
                      <a:r>
                        <a:rPr lang="en-US" sz="1800" kern="1200" dirty="0" smtClean="0">
                          <a:solidFill>
                            <a:schemeClr val="dk1"/>
                          </a:solidFill>
                          <a:latin typeface="+mn-lt"/>
                          <a:ea typeface="+mn-ea"/>
                          <a:cs typeface="+mn-cs"/>
                        </a:rPr>
                        <a:t>0x50</a:t>
                      </a:r>
                      <a:endParaRPr lang="en-US" dirty="0"/>
                    </a:p>
                  </a:txBody>
                  <a:tcPr>
                    <a:solidFill>
                      <a:srgbClr val="FFFF00"/>
                    </a:solidFill>
                  </a:tcPr>
                </a:tc>
                <a:tc>
                  <a:txBody>
                    <a:bodyPr/>
                    <a:lstStyle/>
                    <a:p>
                      <a:r>
                        <a:rPr lang="en-US" sz="1800" kern="1200" dirty="0" smtClean="0">
                          <a:solidFill>
                            <a:schemeClr val="dk1"/>
                          </a:solidFill>
                          <a:latin typeface="+mn-lt"/>
                          <a:ea typeface="+mn-ea"/>
                          <a:cs typeface="+mn-cs"/>
                        </a:rPr>
                        <a:t>Push object to the bottom of its container, not changing its size.</a:t>
                      </a:r>
                      <a:endParaRPr lang="en-US" dirty="0"/>
                    </a:p>
                  </a:txBody>
                  <a:tcPr>
                    <a:solidFill>
                      <a:srgbClr val="FFFF00"/>
                    </a:solidFill>
                  </a:tcPr>
                </a:tc>
              </a:tr>
              <a:tr h="370840">
                <a:tc>
                  <a:txBody>
                    <a:bodyPr/>
                    <a:lstStyle/>
                    <a:p>
                      <a:r>
                        <a:rPr lang="en-US" sz="1800" kern="1200" dirty="0" smtClean="0">
                          <a:solidFill>
                            <a:schemeClr val="dk1"/>
                          </a:solidFill>
                          <a:latin typeface="+mn-lt"/>
                          <a:ea typeface="+mn-ea"/>
                          <a:cs typeface="+mn-cs"/>
                        </a:rPr>
                        <a:t>Left</a:t>
                      </a:r>
                      <a:endParaRPr lang="en-US" dirty="0"/>
                    </a:p>
                  </a:txBody>
                  <a:tcPr>
                    <a:solidFill>
                      <a:srgbClr val="FFFF00"/>
                    </a:solidFill>
                  </a:tcPr>
                </a:tc>
                <a:tc>
                  <a:txBody>
                    <a:bodyPr/>
                    <a:lstStyle/>
                    <a:p>
                      <a:r>
                        <a:rPr lang="en-US" sz="1800" kern="1200" dirty="0" smtClean="0">
                          <a:solidFill>
                            <a:schemeClr val="dk1"/>
                          </a:solidFill>
                          <a:latin typeface="+mn-lt"/>
                          <a:ea typeface="+mn-ea"/>
                          <a:cs typeface="+mn-cs"/>
                        </a:rPr>
                        <a:t>0x03</a:t>
                      </a:r>
                      <a:endParaRPr lang="en-US" dirty="0"/>
                    </a:p>
                  </a:txBody>
                  <a:tcPr>
                    <a:solidFill>
                      <a:srgbClr val="FFFF00"/>
                    </a:solidFill>
                  </a:tcPr>
                </a:tc>
                <a:tc>
                  <a:txBody>
                    <a:bodyPr/>
                    <a:lstStyle/>
                    <a:p>
                      <a:r>
                        <a:rPr lang="en-US" sz="1800" kern="1200" dirty="0" smtClean="0">
                          <a:solidFill>
                            <a:schemeClr val="dk1"/>
                          </a:solidFill>
                          <a:latin typeface="+mn-lt"/>
                          <a:ea typeface="+mn-ea"/>
                          <a:cs typeface="+mn-cs"/>
                        </a:rPr>
                        <a:t>Push object to the left of its container, not changing its size.</a:t>
                      </a:r>
                      <a:endParaRPr lang="en-US" dirty="0"/>
                    </a:p>
                  </a:txBody>
                  <a:tcPr>
                    <a:solidFill>
                      <a:srgbClr val="FFFF00"/>
                    </a:solidFill>
                  </a:tcPr>
                </a:tc>
              </a:tr>
              <a:tr h="370840">
                <a:tc>
                  <a:txBody>
                    <a:bodyPr/>
                    <a:lstStyle/>
                    <a:p>
                      <a:r>
                        <a:rPr lang="en-US" sz="1800" kern="1200" dirty="0" smtClean="0">
                          <a:solidFill>
                            <a:schemeClr val="dk1"/>
                          </a:solidFill>
                          <a:latin typeface="+mn-lt"/>
                          <a:ea typeface="+mn-ea"/>
                          <a:cs typeface="+mn-cs"/>
                        </a:rPr>
                        <a:t>Right</a:t>
                      </a:r>
                      <a:endParaRPr lang="en-US" dirty="0"/>
                    </a:p>
                  </a:txBody>
                  <a:tcPr>
                    <a:solidFill>
                      <a:srgbClr val="FFFF00"/>
                    </a:solidFill>
                  </a:tcPr>
                </a:tc>
                <a:tc>
                  <a:txBody>
                    <a:bodyPr/>
                    <a:lstStyle/>
                    <a:p>
                      <a:r>
                        <a:rPr lang="en-US" sz="1800" kern="1200" dirty="0" smtClean="0">
                          <a:solidFill>
                            <a:schemeClr val="dk1"/>
                          </a:solidFill>
                          <a:latin typeface="+mn-lt"/>
                          <a:ea typeface="+mn-ea"/>
                          <a:cs typeface="+mn-cs"/>
                        </a:rPr>
                        <a:t>0x05</a:t>
                      </a:r>
                      <a:endParaRPr lang="en-US" dirty="0"/>
                    </a:p>
                  </a:txBody>
                  <a:tcPr>
                    <a:solidFill>
                      <a:srgbClr val="FFFF00"/>
                    </a:solidFill>
                  </a:tcPr>
                </a:tc>
                <a:tc>
                  <a:txBody>
                    <a:bodyPr/>
                    <a:lstStyle/>
                    <a:p>
                      <a:r>
                        <a:rPr lang="en-US" sz="1800" kern="1200" dirty="0" smtClean="0">
                          <a:solidFill>
                            <a:schemeClr val="dk1"/>
                          </a:solidFill>
                          <a:latin typeface="+mn-lt"/>
                          <a:ea typeface="+mn-ea"/>
                          <a:cs typeface="+mn-cs"/>
                        </a:rPr>
                        <a:t>Push object to the right of its container, not changing its size.</a:t>
                      </a:r>
                      <a:endParaRPr lang="en-US" dirty="0"/>
                    </a:p>
                  </a:txBody>
                  <a:tcPr>
                    <a:solidFill>
                      <a:srgbClr val="FFFF00"/>
                    </a:solidFill>
                  </a:tcPr>
                </a:tc>
              </a:tr>
              <a:tr h="370840">
                <a:tc>
                  <a:txBody>
                    <a:bodyPr/>
                    <a:lstStyle/>
                    <a:p>
                      <a:r>
                        <a:rPr lang="en-US" sz="1800" kern="1200" dirty="0" err="1" smtClean="0">
                          <a:solidFill>
                            <a:schemeClr val="dk1"/>
                          </a:solidFill>
                          <a:latin typeface="+mn-lt"/>
                          <a:ea typeface="+mn-ea"/>
                          <a:cs typeface="+mn-cs"/>
                        </a:rPr>
                        <a:t>center_vertical</a:t>
                      </a:r>
                      <a:endParaRPr lang="en-US" dirty="0"/>
                    </a:p>
                  </a:txBody>
                  <a:tcPr>
                    <a:solidFill>
                      <a:srgbClr val="FFFF00"/>
                    </a:solidFill>
                  </a:tcPr>
                </a:tc>
                <a:tc>
                  <a:txBody>
                    <a:bodyPr/>
                    <a:lstStyle/>
                    <a:p>
                      <a:r>
                        <a:rPr lang="en-US" sz="1800" kern="1200" dirty="0" smtClean="0">
                          <a:solidFill>
                            <a:schemeClr val="dk1"/>
                          </a:solidFill>
                          <a:latin typeface="+mn-lt"/>
                          <a:ea typeface="+mn-ea"/>
                          <a:cs typeface="+mn-cs"/>
                        </a:rPr>
                        <a:t>0x10</a:t>
                      </a:r>
                      <a:endParaRPr lang="en-US" dirty="0"/>
                    </a:p>
                  </a:txBody>
                  <a:tcPr>
                    <a:solidFill>
                      <a:srgbClr val="FFFF00"/>
                    </a:solidFill>
                  </a:tcPr>
                </a:tc>
                <a:tc>
                  <a:txBody>
                    <a:bodyPr/>
                    <a:lstStyle/>
                    <a:p>
                      <a:r>
                        <a:rPr lang="en-US" sz="1800" kern="1200" dirty="0" smtClean="0">
                          <a:solidFill>
                            <a:schemeClr val="dk1"/>
                          </a:solidFill>
                          <a:latin typeface="+mn-lt"/>
                          <a:ea typeface="+mn-ea"/>
                          <a:cs typeface="+mn-cs"/>
                        </a:rPr>
                        <a:t>Place object in the vertical center of its container, not changing its size.</a:t>
                      </a:r>
                      <a:endParaRPr lang="en-US" dirty="0"/>
                    </a:p>
                  </a:txBody>
                  <a:tcPr>
                    <a:solidFill>
                      <a:srgbClr val="FFFF00"/>
                    </a:solidFill>
                  </a:tcPr>
                </a:tc>
              </a:tr>
              <a:tr h="370840">
                <a:tc>
                  <a:txBody>
                    <a:bodyPr/>
                    <a:lstStyle/>
                    <a:p>
                      <a:r>
                        <a:rPr lang="en-US" sz="1800" kern="1200" dirty="0" err="1" smtClean="0">
                          <a:solidFill>
                            <a:schemeClr val="dk1"/>
                          </a:solidFill>
                          <a:latin typeface="+mn-lt"/>
                          <a:ea typeface="+mn-ea"/>
                          <a:cs typeface="+mn-cs"/>
                        </a:rPr>
                        <a:t>fill_vertical</a:t>
                      </a:r>
                      <a:endParaRPr lang="en-US" dirty="0"/>
                    </a:p>
                  </a:txBody>
                  <a:tcPr>
                    <a:solidFill>
                      <a:srgbClr val="FFFF00"/>
                    </a:solidFill>
                  </a:tcPr>
                </a:tc>
                <a:tc>
                  <a:txBody>
                    <a:bodyPr/>
                    <a:lstStyle/>
                    <a:p>
                      <a:r>
                        <a:rPr lang="en-US" sz="1800" kern="1200" dirty="0" smtClean="0">
                          <a:solidFill>
                            <a:schemeClr val="dk1"/>
                          </a:solidFill>
                          <a:latin typeface="+mn-lt"/>
                          <a:ea typeface="+mn-ea"/>
                          <a:cs typeface="+mn-cs"/>
                        </a:rPr>
                        <a:t>0x70</a:t>
                      </a:r>
                      <a:endParaRPr lang="en-US" dirty="0"/>
                    </a:p>
                  </a:txBody>
                  <a:tcPr>
                    <a:solidFill>
                      <a:srgbClr val="FFFF00"/>
                    </a:solidFill>
                  </a:tcPr>
                </a:tc>
                <a:tc>
                  <a:txBody>
                    <a:bodyPr/>
                    <a:lstStyle/>
                    <a:p>
                      <a:r>
                        <a:rPr lang="en-US" sz="1800" kern="1200" dirty="0" smtClean="0">
                          <a:solidFill>
                            <a:schemeClr val="dk1"/>
                          </a:solidFill>
                          <a:latin typeface="+mn-lt"/>
                          <a:ea typeface="+mn-ea"/>
                          <a:cs typeface="+mn-cs"/>
                        </a:rPr>
                        <a:t>Grow the vertical size of the object if needed so it completely fills its container.</a:t>
                      </a:r>
                      <a:endParaRPr lang="en-US" dirty="0"/>
                    </a:p>
                  </a:txBody>
                  <a:tcPr>
                    <a:solidFill>
                      <a:srgbClr val="FFFF00"/>
                    </a:solidFill>
                  </a:tcPr>
                </a:tc>
              </a:tr>
              <a:tr h="370840">
                <a:tc>
                  <a:txBody>
                    <a:bodyPr/>
                    <a:lstStyle/>
                    <a:p>
                      <a:r>
                        <a:rPr lang="en-US" sz="1800" kern="1200" dirty="0" err="1" smtClean="0">
                          <a:solidFill>
                            <a:schemeClr val="dk1"/>
                          </a:solidFill>
                          <a:latin typeface="+mn-lt"/>
                          <a:ea typeface="+mn-ea"/>
                          <a:cs typeface="+mn-cs"/>
                        </a:rPr>
                        <a:t>center_horizontal</a:t>
                      </a:r>
                      <a:endParaRPr lang="en-US" dirty="0"/>
                    </a:p>
                  </a:txBody>
                  <a:tcPr>
                    <a:solidFill>
                      <a:srgbClr val="FFFF00"/>
                    </a:solidFill>
                  </a:tcPr>
                </a:tc>
                <a:tc>
                  <a:txBody>
                    <a:bodyPr/>
                    <a:lstStyle/>
                    <a:p>
                      <a:r>
                        <a:rPr lang="en-US" sz="1800" kern="1200" dirty="0" smtClean="0">
                          <a:solidFill>
                            <a:schemeClr val="dk1"/>
                          </a:solidFill>
                          <a:latin typeface="+mn-lt"/>
                          <a:ea typeface="+mn-ea"/>
                          <a:cs typeface="+mn-cs"/>
                        </a:rPr>
                        <a:t>0x01</a:t>
                      </a:r>
                      <a:endParaRPr lang="en-US" dirty="0"/>
                    </a:p>
                  </a:txBody>
                  <a:tcPr>
                    <a:solidFill>
                      <a:srgbClr val="FFFF00"/>
                    </a:solidFill>
                  </a:tcPr>
                </a:tc>
                <a:tc>
                  <a:txBody>
                    <a:bodyPr/>
                    <a:lstStyle/>
                    <a:p>
                      <a:r>
                        <a:rPr lang="en-US" sz="1800" kern="1200" dirty="0" smtClean="0">
                          <a:solidFill>
                            <a:schemeClr val="dk1"/>
                          </a:solidFill>
                          <a:latin typeface="+mn-lt"/>
                          <a:ea typeface="+mn-ea"/>
                          <a:cs typeface="+mn-cs"/>
                        </a:rPr>
                        <a:t>Place object in the horizontal center of its container, not changing its size.</a:t>
                      </a:r>
                      <a:endParaRPr lang="en-US" dirty="0"/>
                    </a:p>
                  </a:txBody>
                  <a:tcPr>
                    <a:solidFill>
                      <a:srgbClr val="FFFF00"/>
                    </a:solidFill>
                  </a:tcPr>
                </a:tc>
              </a:tr>
              <a:tr h="370840">
                <a:tc>
                  <a:txBody>
                    <a:bodyPr/>
                    <a:lstStyle/>
                    <a:p>
                      <a:r>
                        <a:rPr lang="en-US" sz="1800" kern="1200" dirty="0" err="1" smtClean="0">
                          <a:solidFill>
                            <a:schemeClr val="dk1"/>
                          </a:solidFill>
                          <a:latin typeface="+mn-lt"/>
                          <a:ea typeface="+mn-ea"/>
                          <a:cs typeface="+mn-cs"/>
                        </a:rPr>
                        <a:t>fill_horizontal</a:t>
                      </a:r>
                      <a:endParaRPr lang="en-US" dirty="0"/>
                    </a:p>
                  </a:txBody>
                  <a:tcPr>
                    <a:solidFill>
                      <a:srgbClr val="FFFF00"/>
                    </a:solidFill>
                  </a:tcPr>
                </a:tc>
                <a:tc>
                  <a:txBody>
                    <a:bodyPr/>
                    <a:lstStyle/>
                    <a:p>
                      <a:r>
                        <a:rPr lang="en-US" sz="1800" kern="1200" dirty="0" smtClean="0">
                          <a:solidFill>
                            <a:schemeClr val="dk1"/>
                          </a:solidFill>
                          <a:latin typeface="+mn-lt"/>
                          <a:ea typeface="+mn-ea"/>
                          <a:cs typeface="+mn-cs"/>
                        </a:rPr>
                        <a:t>0x07</a:t>
                      </a:r>
                      <a:endParaRPr lang="en-US" dirty="0"/>
                    </a:p>
                  </a:txBody>
                  <a:tcPr>
                    <a:solidFill>
                      <a:srgbClr val="FFFF00"/>
                    </a:solidFill>
                  </a:tcPr>
                </a:tc>
                <a:tc>
                  <a:txBody>
                    <a:bodyPr/>
                    <a:lstStyle/>
                    <a:p>
                      <a:r>
                        <a:rPr lang="en-US" sz="1800" kern="1200" dirty="0" smtClean="0">
                          <a:solidFill>
                            <a:schemeClr val="dk1"/>
                          </a:solidFill>
                          <a:latin typeface="+mn-lt"/>
                          <a:ea typeface="+mn-ea"/>
                          <a:cs typeface="+mn-cs"/>
                        </a:rPr>
                        <a:t>Grow the horizontal size of the object if needed so it completely fills its container.</a:t>
                      </a:r>
                      <a:endParaRPr lang="en-US" dirty="0"/>
                    </a:p>
                  </a:txBody>
                  <a:tcPr>
                    <a:solidFill>
                      <a:srgbClr val="FFFF00"/>
                    </a:solidFill>
                  </a:tcPr>
                </a:tc>
              </a:tr>
              <a:tr h="370840">
                <a:tc>
                  <a:txBody>
                    <a:bodyPr/>
                    <a:lstStyle/>
                    <a:p>
                      <a:r>
                        <a:rPr lang="en-US" sz="1800" kern="1200" dirty="0" smtClean="0">
                          <a:solidFill>
                            <a:schemeClr val="dk1"/>
                          </a:solidFill>
                          <a:latin typeface="+mn-lt"/>
                          <a:ea typeface="+mn-ea"/>
                          <a:cs typeface="+mn-cs"/>
                        </a:rPr>
                        <a:t>Center</a:t>
                      </a:r>
                      <a:endParaRPr lang="en-US" dirty="0"/>
                    </a:p>
                  </a:txBody>
                  <a:tcPr>
                    <a:solidFill>
                      <a:srgbClr val="FFFF00"/>
                    </a:solidFill>
                  </a:tcPr>
                </a:tc>
                <a:tc>
                  <a:txBody>
                    <a:bodyPr/>
                    <a:lstStyle/>
                    <a:p>
                      <a:r>
                        <a:rPr lang="en-US" sz="1800" kern="1200" dirty="0" smtClean="0">
                          <a:solidFill>
                            <a:schemeClr val="dk1"/>
                          </a:solidFill>
                          <a:latin typeface="+mn-lt"/>
                          <a:ea typeface="+mn-ea"/>
                          <a:cs typeface="+mn-cs"/>
                        </a:rPr>
                        <a:t>0x11</a:t>
                      </a:r>
                      <a:endParaRPr lang="en-US" dirty="0"/>
                    </a:p>
                  </a:txBody>
                  <a:tcPr>
                    <a:solidFill>
                      <a:srgbClr val="FFFF00"/>
                    </a:solidFill>
                  </a:tcPr>
                </a:tc>
                <a:tc>
                  <a:txBody>
                    <a:bodyPr/>
                    <a:lstStyle/>
                    <a:p>
                      <a:r>
                        <a:rPr lang="en-US" sz="1800" kern="1200" dirty="0" smtClean="0">
                          <a:solidFill>
                            <a:schemeClr val="dk1"/>
                          </a:solidFill>
                          <a:latin typeface="+mn-lt"/>
                          <a:ea typeface="+mn-ea"/>
                          <a:cs typeface="+mn-cs"/>
                        </a:rPr>
                        <a:t>Place the object in the center of its container in both the vertical and horizontal axis, not changing its size</a:t>
                      </a:r>
                      <a:endParaRPr lang="en-US" dirty="0"/>
                    </a:p>
                  </a:txBody>
                  <a:tcPr>
                    <a:solidFill>
                      <a:srgbClr val="FFFF00"/>
                    </a:solidFill>
                  </a:tcPr>
                </a:tc>
              </a:tr>
              <a:tr h="370840">
                <a:tc>
                  <a:txBody>
                    <a:bodyPr/>
                    <a:lstStyle/>
                    <a:p>
                      <a:r>
                        <a:rPr lang="en-US" sz="1800" kern="1200" dirty="0" smtClean="0">
                          <a:solidFill>
                            <a:schemeClr val="dk1"/>
                          </a:solidFill>
                          <a:latin typeface="+mn-lt"/>
                          <a:ea typeface="+mn-ea"/>
                          <a:cs typeface="+mn-cs"/>
                        </a:rPr>
                        <a:t>Fill</a:t>
                      </a:r>
                      <a:endParaRPr lang="en-US" dirty="0"/>
                    </a:p>
                  </a:txBody>
                  <a:tcPr>
                    <a:solidFill>
                      <a:srgbClr val="FFFF00"/>
                    </a:solidFill>
                  </a:tcPr>
                </a:tc>
                <a:tc>
                  <a:txBody>
                    <a:bodyPr/>
                    <a:lstStyle/>
                    <a:p>
                      <a:r>
                        <a:rPr lang="en-US" sz="1800" kern="1200" dirty="0" smtClean="0">
                          <a:solidFill>
                            <a:schemeClr val="dk1"/>
                          </a:solidFill>
                          <a:latin typeface="+mn-lt"/>
                          <a:ea typeface="+mn-ea"/>
                          <a:cs typeface="+mn-cs"/>
                        </a:rPr>
                        <a:t>0x77</a:t>
                      </a:r>
                      <a:endParaRPr lang="en-US" dirty="0"/>
                    </a:p>
                  </a:txBody>
                  <a:tcPr>
                    <a:solidFill>
                      <a:srgbClr val="FFFF00"/>
                    </a:solidFill>
                  </a:tcPr>
                </a:tc>
                <a:tc>
                  <a:txBody>
                    <a:bodyPr/>
                    <a:lstStyle/>
                    <a:p>
                      <a:r>
                        <a:rPr lang="en-US" sz="1800" kern="1200" dirty="0" smtClean="0">
                          <a:solidFill>
                            <a:schemeClr val="dk1"/>
                          </a:solidFill>
                          <a:latin typeface="+mn-lt"/>
                          <a:ea typeface="+mn-ea"/>
                          <a:cs typeface="+mn-cs"/>
                        </a:rPr>
                        <a:t>Grow the horizontal and vertical size of the object if needed so it completely fills its container.</a:t>
                      </a:r>
                      <a:endParaRPr lang="en-US" dirty="0"/>
                    </a:p>
                  </a:txBody>
                  <a:tcPr>
                    <a:solidFill>
                      <a:srgbClr val="FFFF00"/>
                    </a:solidFill>
                  </a:tcPr>
                </a:tc>
              </a:tr>
            </a:tbl>
          </a:graphicData>
        </a:graphic>
      </p:graphicFrame>
      <p:sp>
        <p:nvSpPr>
          <p:cNvPr id="3" name="Rectangle 2"/>
          <p:cNvSpPr/>
          <p:nvPr/>
        </p:nvSpPr>
        <p:spPr>
          <a:xfrm>
            <a:off x="0" y="0"/>
            <a:ext cx="2764411" cy="523220"/>
          </a:xfrm>
          <a:prstGeom prst="rect">
            <a:avLst/>
          </a:prstGeom>
          <a:noFill/>
        </p:spPr>
        <p:txBody>
          <a:bodyPr wrap="none" lIns="91440" tIns="45720" rIns="91440" bIns="45720">
            <a:spAutoFit/>
          </a:bodyPr>
          <a:lstStyle/>
          <a:p>
            <a:pPr algn="ctr"/>
            <a:r>
              <a:rPr lang="en-US" sz="2800" b="1" dirty="0" smtClean="0">
                <a:ln w="18000">
                  <a:solidFill>
                    <a:schemeClr val="accent2">
                      <a:satMod val="140000"/>
                    </a:schemeClr>
                  </a:solidFill>
                  <a:prstDash val="solid"/>
                  <a:miter lim="800000"/>
                </a:ln>
                <a:solidFill>
                  <a:schemeClr val="bg2">
                    <a:lumMod val="25000"/>
                  </a:schemeClr>
                </a:solidFill>
                <a:effectLst>
                  <a:outerShdw blurRad="25500" dist="23000" dir="7020000" algn="tl">
                    <a:srgbClr val="000000">
                      <a:alpha val="50000"/>
                    </a:srgbClr>
                  </a:outerShdw>
                </a:effectLst>
              </a:rPr>
              <a:t>Layout Attributes</a:t>
            </a:r>
            <a:endParaRPr lang="en-US" sz="2800" b="1" cap="none" spc="0" dirty="0">
              <a:ln w="18000">
                <a:solidFill>
                  <a:schemeClr val="accent2">
                    <a:satMod val="140000"/>
                  </a:schemeClr>
                </a:solidFill>
                <a:prstDash val="solid"/>
                <a:miter lim="800000"/>
              </a:ln>
              <a:solidFill>
                <a:schemeClr val="bg2">
                  <a:lumMod val="25000"/>
                </a:schemeClr>
              </a:solidFill>
              <a:effectLst>
                <a:outerShdw blurRad="25500" dist="23000" dir="7020000" algn="tl">
                  <a:srgbClr val="000000">
                    <a:alpha val="5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2000" fill="hold"/>
                                        <p:tgtEl>
                                          <p:spTgt spid="2"/>
                                        </p:tgtEl>
                                        <p:attrNameLst>
                                          <p:attrName>ppt_x</p:attrName>
                                        </p:attrNameLst>
                                      </p:cBhvr>
                                      <p:tavLst>
                                        <p:tav tm="0">
                                          <p:val>
                                            <p:strVal val="1+#ppt_w/2"/>
                                          </p:val>
                                        </p:tav>
                                        <p:tav tm="100000">
                                          <p:val>
                                            <p:strVal val="#ppt_x"/>
                                          </p:val>
                                        </p:tav>
                                      </p:tavLst>
                                    </p:anim>
                                    <p:anim calcmode="lin" valueType="num">
                                      <p:cBhvr additive="base">
                                        <p:cTn id="14" dur="2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3008260" cy="523220"/>
          </a:xfrm>
          <a:prstGeom prst="rect">
            <a:avLst/>
          </a:prstGeom>
          <a:noFill/>
        </p:spPr>
        <p:txBody>
          <a:bodyPr wrap="none" lIns="91440" tIns="45720" rIns="91440" bIns="45720">
            <a:spAutoFit/>
          </a:bodyPr>
          <a:lstStyle/>
          <a:p>
            <a:pPr algn="ctr"/>
            <a:r>
              <a:rPr lang="en-US" sz="2800" b="1" dirty="0" smtClean="0">
                <a:ln w="18000">
                  <a:solidFill>
                    <a:schemeClr val="accent2">
                      <a:satMod val="140000"/>
                    </a:schemeClr>
                  </a:solidFill>
                  <a:prstDash val="solid"/>
                  <a:miter lim="800000"/>
                </a:ln>
                <a:solidFill>
                  <a:schemeClr val="bg2">
                    <a:lumMod val="25000"/>
                  </a:schemeClr>
                </a:solidFill>
                <a:effectLst>
                  <a:outerShdw blurRad="25500" dist="23000" dir="7020000" algn="tl">
                    <a:srgbClr val="000000">
                      <a:alpha val="50000"/>
                    </a:srgbClr>
                  </a:outerShdw>
                </a:effectLst>
              </a:rPr>
              <a:t>View Identification</a:t>
            </a:r>
            <a:endParaRPr lang="en-US" sz="2800" b="1" cap="none" spc="0" dirty="0">
              <a:ln w="18000">
                <a:solidFill>
                  <a:schemeClr val="accent2">
                    <a:satMod val="140000"/>
                  </a:schemeClr>
                </a:solidFill>
                <a:prstDash val="solid"/>
                <a:miter lim="800000"/>
              </a:ln>
              <a:solidFill>
                <a:schemeClr val="bg2">
                  <a:lumMod val="25000"/>
                </a:schemeClr>
              </a:solidFill>
              <a:effectLst>
                <a:outerShdw blurRad="25500" dist="23000" dir="7020000" algn="tl">
                  <a:srgbClr val="000000">
                    <a:alpha val="50000"/>
                  </a:srgbClr>
                </a:outerShdw>
              </a:effectLst>
            </a:endParaRPr>
          </a:p>
        </p:txBody>
      </p:sp>
      <p:sp>
        <p:nvSpPr>
          <p:cNvPr id="3" name="TextBox 2"/>
          <p:cNvSpPr txBox="1"/>
          <p:nvPr/>
        </p:nvSpPr>
        <p:spPr>
          <a:xfrm>
            <a:off x="0" y="609600"/>
            <a:ext cx="9144000" cy="738664"/>
          </a:xfrm>
          <a:prstGeom prst="rect">
            <a:avLst/>
          </a:prstGeom>
          <a:noFill/>
        </p:spPr>
        <p:txBody>
          <a:bodyPr wrap="square" rtlCol="0">
            <a:spAutoFit/>
          </a:bodyPr>
          <a:lstStyle/>
          <a:p>
            <a:pPr lvl="0" algn="just">
              <a:buFont typeface="Wingdings" pitchFamily="2" charset="2"/>
              <a:buChar char="Ø"/>
            </a:pPr>
            <a:r>
              <a:rPr lang="en-US" sz="2100" dirty="0" smtClean="0"/>
              <a:t>A view object may have a unique ID assigned to it which will identify the View uniquely within the tree. The syntax for an ID, inside an XML tag is −</a:t>
            </a:r>
            <a:endParaRPr lang="en-US" dirty="0"/>
          </a:p>
        </p:txBody>
      </p:sp>
      <p:sp>
        <p:nvSpPr>
          <p:cNvPr id="4" name="TextBox 3"/>
          <p:cNvSpPr txBox="1"/>
          <p:nvPr/>
        </p:nvSpPr>
        <p:spPr>
          <a:xfrm>
            <a:off x="1752600" y="1524000"/>
            <a:ext cx="5791200" cy="461665"/>
          </a:xfrm>
          <a:prstGeom prst="rect">
            <a:avLst/>
          </a:prstGeom>
          <a:noFill/>
        </p:spPr>
        <p:txBody>
          <a:bodyPr wrap="square" rtlCol="0">
            <a:spAutoFit/>
          </a:bodyPr>
          <a:lstStyle/>
          <a:p>
            <a:r>
              <a:rPr lang="en-US" sz="2400" b="1" dirty="0" err="1" smtClean="0"/>
              <a:t>android:id</a:t>
            </a:r>
            <a:r>
              <a:rPr lang="en-US" sz="2400" b="1" dirty="0" smtClean="0"/>
              <a:t>="@+id/</a:t>
            </a:r>
            <a:r>
              <a:rPr lang="en-US" sz="2400" b="1" dirty="0" err="1" smtClean="0"/>
              <a:t>my_button</a:t>
            </a:r>
            <a:r>
              <a:rPr lang="en-US" sz="2400" b="1" dirty="0" smtClean="0"/>
              <a:t>”</a:t>
            </a:r>
            <a:endParaRPr lang="en-US" sz="2400" dirty="0"/>
          </a:p>
        </p:txBody>
      </p:sp>
      <p:sp>
        <p:nvSpPr>
          <p:cNvPr id="5" name="TextBox 4"/>
          <p:cNvSpPr txBox="1"/>
          <p:nvPr/>
        </p:nvSpPr>
        <p:spPr>
          <a:xfrm>
            <a:off x="0" y="2057400"/>
            <a:ext cx="8763000" cy="415498"/>
          </a:xfrm>
          <a:prstGeom prst="rect">
            <a:avLst/>
          </a:prstGeom>
          <a:noFill/>
        </p:spPr>
        <p:txBody>
          <a:bodyPr wrap="square" rtlCol="0">
            <a:spAutoFit/>
          </a:bodyPr>
          <a:lstStyle/>
          <a:p>
            <a:r>
              <a:rPr lang="en-US" sz="2100" dirty="0" smtClean="0"/>
              <a:t>Following is a brief description of @ and + signs −</a:t>
            </a:r>
            <a:endParaRPr lang="en-US" dirty="0"/>
          </a:p>
        </p:txBody>
      </p:sp>
      <p:sp>
        <p:nvSpPr>
          <p:cNvPr id="6" name="TextBox 5"/>
          <p:cNvSpPr txBox="1"/>
          <p:nvPr/>
        </p:nvSpPr>
        <p:spPr>
          <a:xfrm>
            <a:off x="381000" y="2667000"/>
            <a:ext cx="8763000" cy="1061829"/>
          </a:xfrm>
          <a:prstGeom prst="rect">
            <a:avLst/>
          </a:prstGeom>
          <a:noFill/>
        </p:spPr>
        <p:txBody>
          <a:bodyPr wrap="square" rtlCol="0">
            <a:spAutoFit/>
          </a:bodyPr>
          <a:lstStyle/>
          <a:p>
            <a:pPr lvl="0">
              <a:buFont typeface="Wingdings" pitchFamily="2" charset="2"/>
              <a:buChar char="Ø"/>
            </a:pPr>
            <a:r>
              <a:rPr lang="en-US" sz="2100" dirty="0" smtClean="0"/>
              <a:t>The at-symbol (@) at the beginning of the string indicates that the XML parser should parse and expand the rest of the ID string and identify it as an ID resource.</a:t>
            </a:r>
            <a:endParaRPr lang="en-US" dirty="0"/>
          </a:p>
        </p:txBody>
      </p:sp>
      <p:sp>
        <p:nvSpPr>
          <p:cNvPr id="7" name="TextBox 6"/>
          <p:cNvSpPr txBox="1"/>
          <p:nvPr/>
        </p:nvSpPr>
        <p:spPr>
          <a:xfrm>
            <a:off x="457200" y="3962400"/>
            <a:ext cx="8534400" cy="1061829"/>
          </a:xfrm>
          <a:prstGeom prst="rect">
            <a:avLst/>
          </a:prstGeom>
          <a:noFill/>
        </p:spPr>
        <p:txBody>
          <a:bodyPr wrap="square" rtlCol="0">
            <a:spAutoFit/>
          </a:bodyPr>
          <a:lstStyle/>
          <a:p>
            <a:pPr lvl="0" algn="just">
              <a:buFont typeface="Wingdings" pitchFamily="2" charset="2"/>
              <a:buChar char="Ø"/>
            </a:pPr>
            <a:r>
              <a:rPr lang="en-US" sz="2100" dirty="0" smtClean="0"/>
              <a:t>The plus-symbol (+) means that this is a new resource name that must be created and added to our resources. To create an instance of the view object and capture it from the layout, use the following −</a:t>
            </a:r>
            <a:endParaRPr lang="en-US" dirty="0"/>
          </a:p>
        </p:txBody>
      </p:sp>
      <p:sp>
        <p:nvSpPr>
          <p:cNvPr id="8" name="TextBox 7"/>
          <p:cNvSpPr txBox="1"/>
          <p:nvPr/>
        </p:nvSpPr>
        <p:spPr>
          <a:xfrm>
            <a:off x="838200" y="5334000"/>
            <a:ext cx="7848600" cy="461665"/>
          </a:xfrm>
          <a:prstGeom prst="rect">
            <a:avLst/>
          </a:prstGeom>
          <a:noFill/>
        </p:spPr>
        <p:txBody>
          <a:bodyPr wrap="square" rtlCol="0">
            <a:spAutoFit/>
          </a:bodyPr>
          <a:lstStyle/>
          <a:p>
            <a:r>
              <a:rPr lang="en-US" sz="2400" b="1" dirty="0" smtClean="0"/>
              <a:t>Button </a:t>
            </a:r>
            <a:r>
              <a:rPr lang="en-US" sz="2400" b="1" dirty="0" err="1" smtClean="0"/>
              <a:t>myButton</a:t>
            </a:r>
            <a:r>
              <a:rPr lang="en-US" sz="2400" b="1" dirty="0" smtClean="0"/>
              <a:t> = (Button) </a:t>
            </a:r>
            <a:r>
              <a:rPr lang="en-US" sz="2400" b="1" dirty="0" err="1" smtClean="0"/>
              <a:t>findViewById</a:t>
            </a:r>
            <a:r>
              <a:rPr lang="en-US" sz="2400" b="1" dirty="0" smtClean="0"/>
              <a:t>(</a:t>
            </a:r>
            <a:r>
              <a:rPr lang="en-US" sz="2400" b="1" dirty="0" err="1" smtClean="0"/>
              <a:t>R.id.my_button</a:t>
            </a:r>
            <a:r>
              <a:rPr lang="en-US" sz="2400" b="1" smtClean="0"/>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1+#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1+#ppt_w/2"/>
                                          </p:val>
                                        </p:tav>
                                        <p:tav tm="100000">
                                          <p:val>
                                            <p:strVal val="#ppt_x"/>
                                          </p:val>
                                        </p:tav>
                                      </p:tavLst>
                                    </p:anim>
                                    <p:anim calcmode="lin" valueType="num">
                                      <p:cBhvr additive="base">
                                        <p:cTn id="3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9"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0-#ppt_w/2"/>
                                          </p:val>
                                        </p:tav>
                                        <p:tav tm="100000">
                                          <p:val>
                                            <p:strVal val="#ppt_x"/>
                                          </p:val>
                                        </p:tav>
                                      </p:tavLst>
                                    </p:anim>
                                    <p:anim calcmode="lin" valueType="num">
                                      <p:cBhvr additive="base">
                                        <p:cTn id="44"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SRILAK~1\AppData\Local\Temp\Rar$DRa12176.10049\screen1.pn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SRILAK~1\AppData\Local\Temp\Rar$DRa12176.12295\s2.png"/>
          <p:cNvPicPr>
            <a:picLocks noChangeAspect="1" noChangeArrowheads="1"/>
          </p:cNvPicPr>
          <p:nvPr/>
        </p:nvPicPr>
        <p:blipFill>
          <a:blip r:embed="rId2"/>
          <a:srcRect/>
          <a:stretch>
            <a:fillRect/>
          </a:stretch>
        </p:blipFill>
        <p:spPr bwMode="auto">
          <a:xfrm>
            <a:off x="0" y="857250"/>
            <a:ext cx="9144000" cy="5143500"/>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SRILAK~1\AppData\Local\Temp\Rar$DRa12176.13371\s3.png"/>
          <p:cNvPicPr>
            <a:picLocks noChangeAspect="1" noChangeArrowheads="1"/>
          </p:cNvPicPr>
          <p:nvPr/>
        </p:nvPicPr>
        <p:blipFill>
          <a:blip r:embed="rId2"/>
          <a:srcRect/>
          <a:stretch>
            <a:fillRect/>
          </a:stretch>
        </p:blipFill>
        <p:spPr bwMode="auto">
          <a:xfrm>
            <a:off x="0" y="857250"/>
            <a:ext cx="9144000" cy="5143500"/>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SRILAK~1\AppData\Local\Temp\Rar$DRa12176.16902\s4.png"/>
          <p:cNvPicPr>
            <a:picLocks noChangeAspect="1" noChangeArrowheads="1"/>
          </p:cNvPicPr>
          <p:nvPr/>
        </p:nvPicPr>
        <p:blipFill>
          <a:blip r:embed="rId2"/>
          <a:srcRect/>
          <a:stretch>
            <a:fillRect/>
          </a:stretch>
        </p:blipFill>
        <p:spPr bwMode="auto">
          <a:xfrm>
            <a:off x="0" y="952500"/>
            <a:ext cx="9144000" cy="514350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381000" y="228600"/>
            <a:ext cx="8001000" cy="5791200"/>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SRILAK~1\AppData\Local\Temp\Rar$DRa12176.17819\s5.png"/>
          <p:cNvPicPr>
            <a:picLocks noChangeAspect="1" noChangeArrowheads="1"/>
          </p:cNvPicPr>
          <p:nvPr/>
        </p:nvPicPr>
        <p:blipFill>
          <a:blip r:embed="rId2"/>
          <a:srcRect/>
          <a:stretch>
            <a:fillRect/>
          </a:stretch>
        </p:blipFill>
        <p:spPr bwMode="auto">
          <a:xfrm>
            <a:off x="0" y="857250"/>
            <a:ext cx="9144000" cy="5143500"/>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SRILAK~1\AppData\Local\Temp\Rar$DRa12176.19056\s7.png"/>
          <p:cNvPicPr>
            <a:picLocks noChangeAspect="1" noChangeArrowheads="1"/>
          </p:cNvPicPr>
          <p:nvPr/>
        </p:nvPicPr>
        <p:blipFill>
          <a:blip r:embed="rId2"/>
          <a:srcRect/>
          <a:stretch>
            <a:fillRect/>
          </a:stretch>
        </p:blipFill>
        <p:spPr bwMode="auto">
          <a:xfrm>
            <a:off x="0" y="857250"/>
            <a:ext cx="9144000" cy="5143500"/>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SRILAK~1\AppData\Local\Temp\Rar$DRa12176.19868\s8.png"/>
          <p:cNvPicPr>
            <a:picLocks noChangeAspect="1" noChangeArrowheads="1"/>
          </p:cNvPicPr>
          <p:nvPr/>
        </p:nvPicPr>
        <p:blipFill>
          <a:blip r:embed="rId2"/>
          <a:srcRect/>
          <a:stretch>
            <a:fillRect/>
          </a:stretch>
        </p:blipFill>
        <p:spPr bwMode="auto">
          <a:xfrm>
            <a:off x="0" y="857250"/>
            <a:ext cx="9144000" cy="5143500"/>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SRILAK~1\AppData\Local\Temp\Rar$DRa12176.20618\s9.png"/>
          <p:cNvPicPr>
            <a:picLocks noChangeAspect="1" noChangeArrowheads="1"/>
          </p:cNvPicPr>
          <p:nvPr/>
        </p:nvPicPr>
        <p:blipFill>
          <a:blip r:embed="rId2"/>
          <a:srcRect/>
          <a:stretch>
            <a:fillRect/>
          </a:stretch>
        </p:blipFill>
        <p:spPr bwMode="auto">
          <a:xfrm>
            <a:off x="0" y="857250"/>
            <a:ext cx="9144000" cy="5143500"/>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SRILAK~1\AppData\Local\Temp\Rar$DRa12176.21350\s10.png"/>
          <p:cNvPicPr>
            <a:picLocks noChangeAspect="1" noChangeArrowheads="1"/>
          </p:cNvPicPr>
          <p:nvPr/>
        </p:nvPicPr>
        <p:blipFill>
          <a:blip r:embed="rId2"/>
          <a:srcRect/>
          <a:stretch>
            <a:fillRect/>
          </a:stretch>
        </p:blipFill>
        <p:spPr bwMode="auto">
          <a:xfrm>
            <a:off x="0" y="857250"/>
            <a:ext cx="9144000" cy="5143500"/>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SRILAK~1\AppData\Local\Temp\Rar$DRa12176.22012\s11.png"/>
          <p:cNvPicPr>
            <a:picLocks noChangeAspect="1" noChangeArrowheads="1"/>
          </p:cNvPicPr>
          <p:nvPr/>
        </p:nvPicPr>
        <p:blipFill>
          <a:blip r:embed="rId2"/>
          <a:srcRect/>
          <a:stretch>
            <a:fillRect/>
          </a:stretch>
        </p:blipFill>
        <p:spPr bwMode="auto">
          <a:xfrm>
            <a:off x="0" y="857250"/>
            <a:ext cx="9144000" cy="5143500"/>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SRILAK~1\AppData\Local\Temp\Rar$DRa12176.23098\s12.png"/>
          <p:cNvPicPr>
            <a:picLocks noChangeAspect="1" noChangeArrowheads="1"/>
          </p:cNvPicPr>
          <p:nvPr/>
        </p:nvPicPr>
        <p:blipFill>
          <a:blip r:embed="rId2"/>
          <a:srcRect/>
          <a:stretch>
            <a:fillRect/>
          </a:stretch>
        </p:blipFill>
        <p:spPr bwMode="auto">
          <a:xfrm>
            <a:off x="0" y="857250"/>
            <a:ext cx="9144000" cy="5143500"/>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SRILAK~1\AppData\Local\Temp\Rar$DRa12176.24176\s13.png"/>
          <p:cNvPicPr>
            <a:picLocks noChangeAspect="1" noChangeArrowheads="1"/>
          </p:cNvPicPr>
          <p:nvPr/>
        </p:nvPicPr>
        <p:blipFill>
          <a:blip r:embed="rId2"/>
          <a:srcRect/>
          <a:stretch>
            <a:fillRect/>
          </a:stretch>
        </p:blipFill>
        <p:spPr bwMode="auto">
          <a:xfrm>
            <a:off x="0" y="857250"/>
            <a:ext cx="9144000" cy="5143500"/>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SRILAK~1\AppData\Local\Temp\Rar$DRa12176.25054\s14.png"/>
          <p:cNvPicPr>
            <a:picLocks noChangeAspect="1" noChangeArrowheads="1"/>
          </p:cNvPicPr>
          <p:nvPr/>
        </p:nvPicPr>
        <p:blipFill>
          <a:blip r:embed="rId2"/>
          <a:srcRect/>
          <a:stretch>
            <a:fillRect/>
          </a:stretch>
        </p:blipFill>
        <p:spPr bwMode="auto">
          <a:xfrm>
            <a:off x="0" y="857250"/>
            <a:ext cx="9144000" cy="5143500"/>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SRILAK~1\AppData\Local\Temp\Rar$DRa12176.25896\s15.png"/>
          <p:cNvPicPr>
            <a:picLocks noChangeAspect="1" noChangeArrowheads="1"/>
          </p:cNvPicPr>
          <p:nvPr/>
        </p:nvPicPr>
        <p:blipFill>
          <a:blip r:embed="rId2"/>
          <a:srcRect/>
          <a:stretch>
            <a:fillRect/>
          </a:stretch>
        </p:blipFill>
        <p:spPr bwMode="auto">
          <a:xfrm>
            <a:off x="0" y="857250"/>
            <a:ext cx="9144000" cy="51435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09800" y="0"/>
            <a:ext cx="4432367" cy="707886"/>
          </a:xfrm>
          <a:prstGeom prst="rect">
            <a:avLst/>
          </a:prstGeom>
          <a:noFill/>
        </p:spPr>
        <p:txBody>
          <a:bodyPr wrap="none" lIns="91440" tIns="45720" rIns="91440" bIns="45720">
            <a:spAutoFit/>
          </a:bodyPr>
          <a:lstStyle/>
          <a:p>
            <a:pPr algn="ctr"/>
            <a:r>
              <a:rPr lang="en-US" sz="40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002060"/>
                </a:solidFill>
                <a:effectLst>
                  <a:outerShdw blurRad="50800" dist="40000" dir="5400000" algn="tl" rotWithShape="0">
                    <a:srgbClr val="000000">
                      <a:shade val="5000"/>
                      <a:satMod val="120000"/>
                      <a:alpha val="33000"/>
                    </a:srgbClr>
                  </a:outerShdw>
                </a:effectLst>
              </a:rPr>
              <a:t>Android Framework</a:t>
            </a:r>
            <a:endParaRPr lang="en-US" sz="40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002060"/>
              </a:solidFill>
              <a:effectLst>
                <a:outerShdw blurRad="50800" dist="40000" dir="5400000" algn="tl" rotWithShape="0">
                  <a:srgbClr val="000000">
                    <a:shade val="5000"/>
                    <a:satMod val="120000"/>
                    <a:alpha val="33000"/>
                  </a:srgbClr>
                </a:outerShdw>
              </a:effectLst>
            </a:endParaRPr>
          </a:p>
        </p:txBody>
      </p:sp>
      <p:sp>
        <p:nvSpPr>
          <p:cNvPr id="3" name="TextBox 2"/>
          <p:cNvSpPr txBox="1"/>
          <p:nvPr/>
        </p:nvSpPr>
        <p:spPr>
          <a:xfrm>
            <a:off x="0" y="914400"/>
            <a:ext cx="9144000" cy="1384995"/>
          </a:xfrm>
          <a:prstGeom prst="rect">
            <a:avLst/>
          </a:prstGeom>
          <a:noFill/>
        </p:spPr>
        <p:txBody>
          <a:bodyPr wrap="square" rtlCol="0">
            <a:spAutoFit/>
          </a:bodyPr>
          <a:lstStyle/>
          <a:p>
            <a:pPr lvl="0" algn="just">
              <a:buFont typeface="Wingdings" pitchFamily="2" charset="2"/>
              <a:buChar char="Ø"/>
            </a:pPr>
            <a:r>
              <a:rPr lang="en-US" sz="2100" dirty="0" smtClean="0"/>
              <a:t>The Android framework is a software framework that provides developers with the tools and resources they need to create Android applications. It's an essential part of the Android operating system and provides a set of pre-built components and APIs that make it easier to develop apps for Android devices</a:t>
            </a:r>
            <a:r>
              <a:rPr lang="en-US" dirty="0" smtClean="0"/>
              <a:t>.</a:t>
            </a:r>
            <a:endParaRPr lang="en-US" dirty="0"/>
          </a:p>
        </p:txBody>
      </p:sp>
      <p:sp>
        <p:nvSpPr>
          <p:cNvPr id="4" name="Rectangle 3"/>
          <p:cNvSpPr/>
          <p:nvPr/>
        </p:nvSpPr>
        <p:spPr>
          <a:xfrm>
            <a:off x="0" y="2286000"/>
            <a:ext cx="2600840" cy="523220"/>
          </a:xfrm>
          <a:prstGeom prst="rect">
            <a:avLst/>
          </a:prstGeom>
          <a:noFill/>
        </p:spPr>
        <p:txBody>
          <a:bodyPr wrap="none" lIns="91440" tIns="45720" rIns="91440" bIns="45720">
            <a:spAutoFit/>
          </a:bodyPr>
          <a:lstStyle/>
          <a:p>
            <a:pPr algn="ctr"/>
            <a:r>
              <a:rPr lang="en-US" sz="2800" b="1" dirty="0" smtClean="0">
                <a:ln w="31550" cmpd="sng">
                  <a:gradFill>
                    <a:gsLst>
                      <a:gs pos="70000">
                        <a:schemeClr val="accent6">
                          <a:shade val="50000"/>
                          <a:satMod val="190000"/>
                        </a:schemeClr>
                      </a:gs>
                      <a:gs pos="0">
                        <a:schemeClr val="accent6">
                          <a:tint val="77000"/>
                          <a:satMod val="180000"/>
                        </a:schemeClr>
                      </a:gs>
                    </a:gsLst>
                    <a:lin ang="5400000"/>
                  </a:gradFill>
                  <a:prstDash val="solid"/>
                </a:ln>
                <a:effectLst>
                  <a:outerShdw blurRad="50800" dist="40000" dir="5400000" algn="tl" rotWithShape="0">
                    <a:srgbClr val="000000">
                      <a:shade val="5000"/>
                      <a:satMod val="120000"/>
                      <a:alpha val="33000"/>
                    </a:srgbClr>
                  </a:outerShdw>
                </a:effectLst>
              </a:rPr>
              <a:t>Android Activity</a:t>
            </a:r>
            <a:endParaRPr lang="en-US" sz="2800" b="1" dirty="0">
              <a:ln w="31550" cmpd="sng">
                <a:gradFill>
                  <a:gsLst>
                    <a:gs pos="70000">
                      <a:schemeClr val="accent6">
                        <a:shade val="50000"/>
                        <a:satMod val="190000"/>
                      </a:schemeClr>
                    </a:gs>
                    <a:gs pos="0">
                      <a:schemeClr val="accent6">
                        <a:tint val="77000"/>
                        <a:satMod val="180000"/>
                      </a:schemeClr>
                    </a:gs>
                  </a:gsLst>
                  <a:lin ang="5400000"/>
                </a:gradFill>
                <a:prstDash val="solid"/>
              </a:ln>
              <a:effectLst>
                <a:outerShdw blurRad="50800" dist="40000" dir="5400000" algn="tl" rotWithShape="0">
                  <a:srgbClr val="000000">
                    <a:shade val="5000"/>
                    <a:satMod val="120000"/>
                    <a:alpha val="33000"/>
                  </a:srgbClr>
                </a:outerShdw>
              </a:effectLst>
            </a:endParaRPr>
          </a:p>
        </p:txBody>
      </p:sp>
      <p:sp>
        <p:nvSpPr>
          <p:cNvPr id="5" name="TextBox 4"/>
          <p:cNvSpPr txBox="1"/>
          <p:nvPr/>
        </p:nvSpPr>
        <p:spPr>
          <a:xfrm>
            <a:off x="0" y="2819400"/>
            <a:ext cx="5486400" cy="2031325"/>
          </a:xfrm>
          <a:prstGeom prst="rect">
            <a:avLst/>
          </a:prstGeom>
          <a:noFill/>
        </p:spPr>
        <p:txBody>
          <a:bodyPr wrap="square" rtlCol="0">
            <a:spAutoFit/>
          </a:bodyPr>
          <a:lstStyle/>
          <a:p>
            <a:pPr lvl="0" algn="just">
              <a:buFont typeface="Wingdings" pitchFamily="2" charset="2"/>
              <a:buChar char="Ø"/>
            </a:pPr>
            <a:r>
              <a:rPr lang="en-US" sz="2100" dirty="0" smtClean="0"/>
              <a:t>If you have worked with C, C++ or Java programming language then you must have seen that your program starts from </a:t>
            </a:r>
            <a:r>
              <a:rPr lang="en-US" sz="2100" b="1" dirty="0" smtClean="0"/>
              <a:t>main() function</a:t>
            </a:r>
            <a:r>
              <a:rPr lang="en-US" sz="2100" dirty="0" smtClean="0"/>
              <a:t>. Very similar way, Android system initiates its program within an Activity starting with a call on </a:t>
            </a:r>
            <a:r>
              <a:rPr lang="en-US" sz="2100" b="1" dirty="0" err="1" smtClean="0"/>
              <a:t>onCreate</a:t>
            </a:r>
            <a:r>
              <a:rPr lang="en-US" sz="2100" b="1" dirty="0" smtClean="0"/>
              <a:t>() </a:t>
            </a:r>
            <a:r>
              <a:rPr lang="en-US" sz="2100" dirty="0" smtClean="0"/>
              <a:t>callback method</a:t>
            </a:r>
            <a:r>
              <a:rPr lang="en-US" dirty="0" smtClean="0"/>
              <a:t>.</a:t>
            </a:r>
            <a:endParaRPr lang="en-US" dirty="0"/>
          </a:p>
        </p:txBody>
      </p:sp>
      <p:sp>
        <p:nvSpPr>
          <p:cNvPr id="6" name="TextBox 5"/>
          <p:cNvSpPr txBox="1"/>
          <p:nvPr/>
        </p:nvSpPr>
        <p:spPr>
          <a:xfrm>
            <a:off x="0" y="4800600"/>
            <a:ext cx="5410200" cy="1708160"/>
          </a:xfrm>
          <a:prstGeom prst="rect">
            <a:avLst/>
          </a:prstGeom>
          <a:noFill/>
        </p:spPr>
        <p:txBody>
          <a:bodyPr wrap="square" rtlCol="0">
            <a:spAutoFit/>
          </a:bodyPr>
          <a:lstStyle/>
          <a:p>
            <a:pPr lvl="0" algn="just">
              <a:buFont typeface="Wingdings" pitchFamily="2" charset="2"/>
              <a:buChar char="Ø"/>
            </a:pPr>
            <a:r>
              <a:rPr lang="en-US" sz="2100" dirty="0" smtClean="0"/>
              <a:t>There is a sequence of callback methods that start up an activity and a sequence of callback methods that tear down an activity as shown an activity as shown in the below Activity life cycle diagram.</a:t>
            </a:r>
            <a:endParaRPr lang="en-US" dirty="0"/>
          </a:p>
        </p:txBody>
      </p:sp>
      <p:pic>
        <p:nvPicPr>
          <p:cNvPr id="1026" name="Picture 2" descr="C:\Users\poojitha_reddy\Desktop\Capture.JPG"/>
          <p:cNvPicPr>
            <a:picLocks noChangeAspect="1" noChangeArrowheads="1"/>
          </p:cNvPicPr>
          <p:nvPr/>
        </p:nvPicPr>
        <p:blipFill>
          <a:blip r:embed="rId2"/>
          <a:srcRect/>
          <a:stretch>
            <a:fillRect/>
          </a:stretch>
        </p:blipFill>
        <p:spPr bwMode="auto">
          <a:xfrm>
            <a:off x="5715001" y="2209800"/>
            <a:ext cx="3200399" cy="43338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1+#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1+#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anim calcmode="lin" valueType="num">
                                      <p:cBhvr additive="base">
                                        <p:cTn id="37" dur="500" fill="hold"/>
                                        <p:tgtEl>
                                          <p:spTgt spid="1026"/>
                                        </p:tgtEl>
                                        <p:attrNameLst>
                                          <p:attrName>ppt_x</p:attrName>
                                        </p:attrNameLst>
                                      </p:cBhvr>
                                      <p:tavLst>
                                        <p:tav tm="0">
                                          <p:val>
                                            <p:strVal val="1+#ppt_w/2"/>
                                          </p:val>
                                        </p:tav>
                                        <p:tav tm="100000">
                                          <p:val>
                                            <p:strVal val="#ppt_x"/>
                                          </p:val>
                                        </p:tav>
                                      </p:tavLst>
                                    </p:anim>
                                    <p:anim calcmode="lin" valueType="num">
                                      <p:cBhvr additive="base">
                                        <p:cTn id="38" dur="500" fill="hold"/>
                                        <p:tgtEl>
                                          <p:spTgt spid="10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SRILAK~1\AppData\Local\Temp\Rar$DRa12176.27159\s16.png"/>
          <p:cNvPicPr>
            <a:picLocks noChangeAspect="1" noChangeArrowheads="1"/>
          </p:cNvPicPr>
          <p:nvPr/>
        </p:nvPicPr>
        <p:blipFill>
          <a:blip r:embed="rId2"/>
          <a:srcRect/>
          <a:stretch>
            <a:fillRect/>
          </a:stretch>
        </p:blipFill>
        <p:spPr bwMode="auto">
          <a:xfrm>
            <a:off x="0" y="857250"/>
            <a:ext cx="9144000" cy="514350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Rounded Rectangle 1"/>
          <p:cNvSpPr/>
          <p:nvPr/>
        </p:nvSpPr>
        <p:spPr>
          <a:xfrm>
            <a:off x="2895600" y="152400"/>
            <a:ext cx="2514600" cy="4572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Activity Launched</a:t>
            </a:r>
            <a:endParaRPr lang="en-US" sz="2000" b="1" dirty="0">
              <a:solidFill>
                <a:schemeClr val="tx1"/>
              </a:solidFill>
            </a:endParaRPr>
          </a:p>
        </p:txBody>
      </p:sp>
      <p:sp>
        <p:nvSpPr>
          <p:cNvPr id="3" name="Rounded Rectangle 2"/>
          <p:cNvSpPr/>
          <p:nvPr/>
        </p:nvSpPr>
        <p:spPr>
          <a:xfrm>
            <a:off x="3200400" y="2895600"/>
            <a:ext cx="1981200" cy="4572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Activity Running</a:t>
            </a:r>
          </a:p>
        </p:txBody>
      </p:sp>
      <p:sp>
        <p:nvSpPr>
          <p:cNvPr id="4" name="Rectangle 3"/>
          <p:cNvSpPr/>
          <p:nvPr/>
        </p:nvSpPr>
        <p:spPr>
          <a:xfrm>
            <a:off x="3200400" y="990600"/>
            <a:ext cx="1828800" cy="381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solidFill>
                  <a:schemeClr val="tx1"/>
                </a:solidFill>
              </a:rPr>
              <a:t>onCreate</a:t>
            </a:r>
            <a:r>
              <a:rPr lang="en-US" sz="2000" b="1" dirty="0" smtClean="0">
                <a:solidFill>
                  <a:schemeClr val="tx1"/>
                </a:solidFill>
              </a:rPr>
              <a:t>()</a:t>
            </a:r>
            <a:endParaRPr lang="en-US" sz="2000" b="1" dirty="0">
              <a:solidFill>
                <a:schemeClr val="tx1"/>
              </a:solidFill>
            </a:endParaRPr>
          </a:p>
        </p:txBody>
      </p:sp>
      <p:sp>
        <p:nvSpPr>
          <p:cNvPr id="5" name="Rectangle 4"/>
          <p:cNvSpPr/>
          <p:nvPr/>
        </p:nvSpPr>
        <p:spPr>
          <a:xfrm>
            <a:off x="3200400" y="1676400"/>
            <a:ext cx="1828800" cy="381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solidFill>
                  <a:schemeClr val="tx1"/>
                </a:solidFill>
              </a:rPr>
              <a:t>onStart</a:t>
            </a:r>
            <a:r>
              <a:rPr lang="en-US" sz="2000" b="1" dirty="0" smtClean="0">
                <a:solidFill>
                  <a:schemeClr val="tx1"/>
                </a:solidFill>
              </a:rPr>
              <a:t>()</a:t>
            </a:r>
          </a:p>
        </p:txBody>
      </p:sp>
      <p:sp>
        <p:nvSpPr>
          <p:cNvPr id="6" name="Rectangle 5"/>
          <p:cNvSpPr/>
          <p:nvPr/>
        </p:nvSpPr>
        <p:spPr>
          <a:xfrm>
            <a:off x="3276600" y="2286000"/>
            <a:ext cx="1752600" cy="381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onResume</a:t>
            </a:r>
            <a:r>
              <a:rPr lang="en-US" b="1" dirty="0" smtClean="0">
                <a:solidFill>
                  <a:schemeClr val="tx1"/>
                </a:solidFill>
              </a:rPr>
              <a:t>()</a:t>
            </a:r>
          </a:p>
        </p:txBody>
      </p:sp>
      <p:sp>
        <p:nvSpPr>
          <p:cNvPr id="7" name="Rectangle 6"/>
          <p:cNvSpPr/>
          <p:nvPr/>
        </p:nvSpPr>
        <p:spPr>
          <a:xfrm>
            <a:off x="3352800" y="3886200"/>
            <a:ext cx="1752600" cy="381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onPause</a:t>
            </a:r>
            <a:r>
              <a:rPr lang="en-US" b="1" dirty="0" smtClean="0">
                <a:solidFill>
                  <a:schemeClr val="tx1"/>
                </a:solidFill>
              </a:rPr>
              <a:t>()</a:t>
            </a:r>
          </a:p>
        </p:txBody>
      </p:sp>
      <p:sp>
        <p:nvSpPr>
          <p:cNvPr id="8" name="Rectangle 7"/>
          <p:cNvSpPr/>
          <p:nvPr/>
        </p:nvSpPr>
        <p:spPr>
          <a:xfrm>
            <a:off x="3352800" y="4876800"/>
            <a:ext cx="1752600" cy="381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onStop</a:t>
            </a:r>
            <a:r>
              <a:rPr lang="en-US" b="1" dirty="0" smtClean="0">
                <a:solidFill>
                  <a:schemeClr val="tx1"/>
                </a:solidFill>
              </a:rPr>
              <a:t>()</a:t>
            </a:r>
          </a:p>
        </p:txBody>
      </p:sp>
      <p:sp>
        <p:nvSpPr>
          <p:cNvPr id="9" name="Rectangle 8"/>
          <p:cNvSpPr/>
          <p:nvPr/>
        </p:nvSpPr>
        <p:spPr>
          <a:xfrm>
            <a:off x="3429000" y="5791200"/>
            <a:ext cx="1676400" cy="381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onDestroy</a:t>
            </a:r>
            <a:r>
              <a:rPr lang="en-US" b="1" dirty="0" smtClean="0">
                <a:solidFill>
                  <a:schemeClr val="tx1"/>
                </a:solidFill>
              </a:rPr>
              <a:t>()</a:t>
            </a:r>
          </a:p>
        </p:txBody>
      </p:sp>
      <p:sp>
        <p:nvSpPr>
          <p:cNvPr id="10" name="Rounded Rectangle 9"/>
          <p:cNvSpPr/>
          <p:nvPr/>
        </p:nvSpPr>
        <p:spPr>
          <a:xfrm>
            <a:off x="3200400" y="6400800"/>
            <a:ext cx="2057400" cy="4572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Activity Shutdown</a:t>
            </a:r>
          </a:p>
        </p:txBody>
      </p:sp>
      <p:sp>
        <p:nvSpPr>
          <p:cNvPr id="11" name="Rectangle 10"/>
          <p:cNvSpPr/>
          <p:nvPr/>
        </p:nvSpPr>
        <p:spPr>
          <a:xfrm>
            <a:off x="6781800" y="1676400"/>
            <a:ext cx="1600200" cy="381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solidFill>
                  <a:schemeClr val="tx1"/>
                </a:solidFill>
              </a:rPr>
              <a:t>onRestart</a:t>
            </a:r>
            <a:r>
              <a:rPr lang="en-US" sz="2000" b="1" dirty="0" smtClean="0">
                <a:solidFill>
                  <a:schemeClr val="tx1"/>
                </a:solidFill>
              </a:rPr>
              <a:t>()</a:t>
            </a:r>
          </a:p>
        </p:txBody>
      </p:sp>
      <p:sp>
        <p:nvSpPr>
          <p:cNvPr id="14" name="Down Arrow 13"/>
          <p:cNvSpPr/>
          <p:nvPr/>
        </p:nvSpPr>
        <p:spPr>
          <a:xfrm>
            <a:off x="3962400" y="609600"/>
            <a:ext cx="228600" cy="38100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Down Arrow 14"/>
          <p:cNvSpPr/>
          <p:nvPr/>
        </p:nvSpPr>
        <p:spPr>
          <a:xfrm>
            <a:off x="3962400" y="1371600"/>
            <a:ext cx="228600" cy="30480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Down Arrow 15"/>
          <p:cNvSpPr/>
          <p:nvPr/>
        </p:nvSpPr>
        <p:spPr>
          <a:xfrm>
            <a:off x="3962400" y="2057400"/>
            <a:ext cx="228600" cy="30480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Down Arrow 16"/>
          <p:cNvSpPr/>
          <p:nvPr/>
        </p:nvSpPr>
        <p:spPr>
          <a:xfrm>
            <a:off x="3962400" y="2590800"/>
            <a:ext cx="228600" cy="30480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TextBox 17"/>
          <p:cNvSpPr txBox="1"/>
          <p:nvPr/>
        </p:nvSpPr>
        <p:spPr>
          <a:xfrm>
            <a:off x="2209800" y="3505201"/>
            <a:ext cx="3810000" cy="304800"/>
          </a:xfrm>
          <a:prstGeom prst="rect">
            <a:avLst/>
          </a:prstGeom>
          <a:noFill/>
        </p:spPr>
        <p:txBody>
          <a:bodyPr wrap="square" rtlCol="0">
            <a:spAutoFit/>
          </a:bodyPr>
          <a:lstStyle/>
          <a:p>
            <a:r>
              <a:rPr lang="en-US" sz="1400" b="1" dirty="0" smtClean="0">
                <a:solidFill>
                  <a:srgbClr val="C00000"/>
                </a:solidFill>
              </a:rPr>
              <a:t>Another Activity comes      into the foreground</a:t>
            </a:r>
            <a:endParaRPr lang="en-US" sz="1400" b="1" dirty="0">
              <a:solidFill>
                <a:srgbClr val="C00000"/>
              </a:solidFill>
            </a:endParaRPr>
          </a:p>
        </p:txBody>
      </p:sp>
      <p:sp>
        <p:nvSpPr>
          <p:cNvPr id="19" name="TextBox 18"/>
          <p:cNvSpPr txBox="1"/>
          <p:nvPr/>
        </p:nvSpPr>
        <p:spPr>
          <a:xfrm>
            <a:off x="2971800" y="4495800"/>
            <a:ext cx="2819400" cy="307777"/>
          </a:xfrm>
          <a:prstGeom prst="rect">
            <a:avLst/>
          </a:prstGeom>
          <a:noFill/>
        </p:spPr>
        <p:txBody>
          <a:bodyPr wrap="square" rtlCol="0">
            <a:spAutoFit/>
          </a:bodyPr>
          <a:lstStyle/>
          <a:p>
            <a:r>
              <a:rPr lang="en-US" sz="1400" b="1" dirty="0" smtClean="0">
                <a:solidFill>
                  <a:srgbClr val="C00000"/>
                </a:solidFill>
              </a:rPr>
              <a:t>The Activity is     no longer visible</a:t>
            </a:r>
            <a:endParaRPr lang="en-US" sz="1400" b="1" dirty="0">
              <a:solidFill>
                <a:srgbClr val="C00000"/>
              </a:solidFill>
            </a:endParaRPr>
          </a:p>
        </p:txBody>
      </p:sp>
      <p:sp>
        <p:nvSpPr>
          <p:cNvPr id="20" name="TextBox 19"/>
          <p:cNvSpPr txBox="1"/>
          <p:nvPr/>
        </p:nvSpPr>
        <p:spPr>
          <a:xfrm>
            <a:off x="2286000" y="5334000"/>
            <a:ext cx="4343400" cy="523220"/>
          </a:xfrm>
          <a:prstGeom prst="rect">
            <a:avLst/>
          </a:prstGeom>
          <a:noFill/>
        </p:spPr>
        <p:txBody>
          <a:bodyPr wrap="square" rtlCol="0">
            <a:spAutoFit/>
          </a:bodyPr>
          <a:lstStyle/>
          <a:p>
            <a:r>
              <a:rPr lang="en-US" sz="1400" b="1" dirty="0" smtClean="0">
                <a:solidFill>
                  <a:srgbClr val="C00000"/>
                </a:solidFill>
              </a:rPr>
              <a:t>The Activity is finishing      or being destroyed by the system</a:t>
            </a:r>
            <a:endParaRPr lang="en-US" sz="1400" b="1" dirty="0">
              <a:solidFill>
                <a:srgbClr val="C00000"/>
              </a:solidFill>
            </a:endParaRPr>
          </a:p>
        </p:txBody>
      </p:sp>
      <p:sp>
        <p:nvSpPr>
          <p:cNvPr id="21" name="TextBox 20"/>
          <p:cNvSpPr txBox="1"/>
          <p:nvPr/>
        </p:nvSpPr>
        <p:spPr>
          <a:xfrm>
            <a:off x="6172200" y="3581400"/>
            <a:ext cx="1524000" cy="646331"/>
          </a:xfrm>
          <a:prstGeom prst="rect">
            <a:avLst/>
          </a:prstGeom>
          <a:noFill/>
        </p:spPr>
        <p:txBody>
          <a:bodyPr wrap="square" rtlCol="0">
            <a:spAutoFit/>
          </a:bodyPr>
          <a:lstStyle/>
          <a:p>
            <a:r>
              <a:rPr lang="en-US" dirty="0" smtClean="0">
                <a:solidFill>
                  <a:srgbClr val="C00000"/>
                </a:solidFill>
              </a:rPr>
              <a:t>User Return to the activity</a:t>
            </a:r>
            <a:endParaRPr lang="en-US" dirty="0">
              <a:solidFill>
                <a:srgbClr val="C00000"/>
              </a:solidFill>
            </a:endParaRPr>
          </a:p>
        </p:txBody>
      </p:sp>
      <p:sp>
        <p:nvSpPr>
          <p:cNvPr id="22" name="TextBox 21"/>
          <p:cNvSpPr txBox="1"/>
          <p:nvPr/>
        </p:nvSpPr>
        <p:spPr>
          <a:xfrm>
            <a:off x="7543800" y="4267200"/>
            <a:ext cx="1600200" cy="646331"/>
          </a:xfrm>
          <a:prstGeom prst="rect">
            <a:avLst/>
          </a:prstGeom>
          <a:noFill/>
        </p:spPr>
        <p:txBody>
          <a:bodyPr wrap="square" rtlCol="0">
            <a:spAutoFit/>
          </a:bodyPr>
          <a:lstStyle/>
          <a:p>
            <a:r>
              <a:rPr lang="en-US" dirty="0" smtClean="0">
                <a:solidFill>
                  <a:srgbClr val="C00000"/>
                </a:solidFill>
              </a:rPr>
              <a:t>User Navigates to the activity</a:t>
            </a:r>
            <a:endParaRPr lang="en-US" dirty="0">
              <a:solidFill>
                <a:srgbClr val="C00000"/>
              </a:solidFill>
            </a:endParaRPr>
          </a:p>
        </p:txBody>
      </p:sp>
      <p:sp>
        <p:nvSpPr>
          <p:cNvPr id="23" name="TextBox 22"/>
          <p:cNvSpPr txBox="1"/>
          <p:nvPr/>
        </p:nvSpPr>
        <p:spPr>
          <a:xfrm>
            <a:off x="0" y="3505200"/>
            <a:ext cx="1905000" cy="523220"/>
          </a:xfrm>
          <a:prstGeom prst="rect">
            <a:avLst/>
          </a:prstGeom>
          <a:noFill/>
        </p:spPr>
        <p:txBody>
          <a:bodyPr wrap="square" rtlCol="0">
            <a:spAutoFit/>
          </a:bodyPr>
          <a:lstStyle/>
          <a:p>
            <a:r>
              <a:rPr lang="en-US" sz="1400" b="1" dirty="0" smtClean="0">
                <a:solidFill>
                  <a:srgbClr val="C00000"/>
                </a:solidFill>
              </a:rPr>
              <a:t>Another with higher priority need memory</a:t>
            </a:r>
            <a:endParaRPr lang="en-US" sz="1400" b="1" dirty="0">
              <a:solidFill>
                <a:srgbClr val="C00000"/>
              </a:solidFill>
            </a:endParaRPr>
          </a:p>
        </p:txBody>
      </p:sp>
      <p:sp>
        <p:nvSpPr>
          <p:cNvPr id="24" name="TextBox 23"/>
          <p:cNvSpPr txBox="1"/>
          <p:nvPr/>
        </p:nvSpPr>
        <p:spPr>
          <a:xfrm>
            <a:off x="304800" y="1524000"/>
            <a:ext cx="1600200" cy="646331"/>
          </a:xfrm>
          <a:prstGeom prst="rect">
            <a:avLst/>
          </a:prstGeom>
          <a:noFill/>
        </p:spPr>
        <p:txBody>
          <a:bodyPr wrap="square" rtlCol="0">
            <a:spAutoFit/>
          </a:bodyPr>
          <a:lstStyle/>
          <a:p>
            <a:r>
              <a:rPr lang="en-US" dirty="0" smtClean="0">
                <a:solidFill>
                  <a:srgbClr val="C00000"/>
                </a:solidFill>
              </a:rPr>
              <a:t>User Navigates to the activity</a:t>
            </a:r>
            <a:endParaRPr lang="en-US" dirty="0">
              <a:solidFill>
                <a:srgbClr val="C00000"/>
              </a:solidFill>
            </a:endParaRPr>
          </a:p>
        </p:txBody>
      </p:sp>
      <p:sp>
        <p:nvSpPr>
          <p:cNvPr id="27" name="Down Arrow 26"/>
          <p:cNvSpPr/>
          <p:nvPr/>
        </p:nvSpPr>
        <p:spPr>
          <a:xfrm>
            <a:off x="4114800" y="3352800"/>
            <a:ext cx="152400" cy="53340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p:cNvSpPr/>
          <p:nvPr/>
        </p:nvSpPr>
        <p:spPr>
          <a:xfrm>
            <a:off x="4114800" y="4343400"/>
            <a:ext cx="152400" cy="53340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p:cNvSpPr/>
          <p:nvPr/>
        </p:nvSpPr>
        <p:spPr>
          <a:xfrm>
            <a:off x="4114800" y="5257800"/>
            <a:ext cx="152400" cy="53340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0" y="2438400"/>
            <a:ext cx="1828800" cy="6858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App Process killed</a:t>
            </a:r>
            <a:endParaRPr lang="en-US" sz="2000" b="1" dirty="0">
              <a:solidFill>
                <a:schemeClr val="tx1"/>
              </a:solidFill>
            </a:endParaRPr>
          </a:p>
        </p:txBody>
      </p:sp>
      <p:grpSp>
        <p:nvGrpSpPr>
          <p:cNvPr id="75" name="Group 74"/>
          <p:cNvGrpSpPr/>
          <p:nvPr/>
        </p:nvGrpSpPr>
        <p:grpSpPr>
          <a:xfrm>
            <a:off x="685006" y="3124200"/>
            <a:ext cx="2667794" cy="1069182"/>
            <a:chOff x="685006" y="3124200"/>
            <a:chExt cx="2667794" cy="1069182"/>
          </a:xfrm>
        </p:grpSpPr>
        <p:cxnSp>
          <p:nvCxnSpPr>
            <p:cNvPr id="33" name="Straight Connector 32"/>
            <p:cNvCxnSpPr/>
            <p:nvPr/>
          </p:nvCxnSpPr>
          <p:spPr>
            <a:xfrm rot="5400000" flipH="1" flipV="1">
              <a:off x="570706" y="4077494"/>
              <a:ext cx="230188" cy="1588"/>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0800000">
              <a:off x="685800" y="4191000"/>
              <a:ext cx="2667000" cy="1588"/>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flipH="1" flipV="1">
              <a:off x="496094" y="3313906"/>
              <a:ext cx="381000" cy="1588"/>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685006" y="1219200"/>
            <a:ext cx="2439194" cy="1143794"/>
            <a:chOff x="685006" y="1219200"/>
            <a:chExt cx="2439194" cy="1143794"/>
          </a:xfrm>
        </p:grpSpPr>
        <p:cxnSp>
          <p:nvCxnSpPr>
            <p:cNvPr id="45" name="Straight Connector 44"/>
            <p:cNvCxnSpPr/>
            <p:nvPr/>
          </p:nvCxnSpPr>
          <p:spPr>
            <a:xfrm rot="5400000" flipH="1" flipV="1">
              <a:off x="571500" y="2247900"/>
              <a:ext cx="228600" cy="1588"/>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5400000">
              <a:off x="533400" y="1371600"/>
              <a:ext cx="304800" cy="1588"/>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685800" y="1219200"/>
              <a:ext cx="2438400" cy="1588"/>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5029200" y="1866900"/>
            <a:ext cx="3201988" cy="3240088"/>
            <a:chOff x="5029200" y="1866900"/>
            <a:chExt cx="3201988" cy="3240088"/>
          </a:xfrm>
        </p:grpSpPr>
        <p:cxnSp>
          <p:nvCxnSpPr>
            <p:cNvPr id="53" name="Straight Connector 52"/>
            <p:cNvCxnSpPr/>
            <p:nvPr/>
          </p:nvCxnSpPr>
          <p:spPr>
            <a:xfrm rot="10800000">
              <a:off x="5181600" y="5105400"/>
              <a:ext cx="3048000" cy="1588"/>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flipH="1" flipV="1">
              <a:off x="8116094" y="4990306"/>
              <a:ext cx="228600" cy="1588"/>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rot="5400000" flipH="1" flipV="1">
              <a:off x="7163594" y="3199606"/>
              <a:ext cx="2133600" cy="1588"/>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11" idx="1"/>
              <a:endCxn id="5" idx="3"/>
            </p:cNvCxnSpPr>
            <p:nvPr/>
          </p:nvCxnSpPr>
          <p:spPr>
            <a:xfrm rot="10800000">
              <a:off x="5029200" y="1866900"/>
              <a:ext cx="1752600" cy="1588"/>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5029200" y="2438400"/>
            <a:ext cx="1754188" cy="1219200"/>
            <a:chOff x="5029200" y="2438400"/>
            <a:chExt cx="1754188" cy="1219200"/>
          </a:xfrm>
        </p:grpSpPr>
        <p:cxnSp>
          <p:nvCxnSpPr>
            <p:cNvPr id="66" name="Straight Arrow Connector 65"/>
            <p:cNvCxnSpPr/>
            <p:nvPr/>
          </p:nvCxnSpPr>
          <p:spPr>
            <a:xfrm rot="10800000">
              <a:off x="5029200" y="2438400"/>
              <a:ext cx="1752600" cy="1588"/>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flipH="1" flipV="1">
              <a:off x="6172994" y="3047206"/>
              <a:ext cx="1219200" cy="1588"/>
            </a:xfrm>
            <a:prstGeom prst="line">
              <a:avLst/>
            </a:prstGeom>
            <a:ln w="22225"/>
          </p:spPr>
          <p:style>
            <a:lnRef idx="1">
              <a:schemeClr val="accent1"/>
            </a:lnRef>
            <a:fillRef idx="0">
              <a:schemeClr val="accent1"/>
            </a:fillRef>
            <a:effectRef idx="0">
              <a:schemeClr val="accent1"/>
            </a:effectRef>
            <a:fontRef idx="minor">
              <a:schemeClr val="tx1"/>
            </a:fontRef>
          </p:style>
        </p:cxnSp>
      </p:grpSp>
      <p:cxnSp>
        <p:nvCxnSpPr>
          <p:cNvPr id="69" name="Straight Connector 68"/>
          <p:cNvCxnSpPr/>
          <p:nvPr/>
        </p:nvCxnSpPr>
        <p:spPr>
          <a:xfrm rot="10800000">
            <a:off x="5105400" y="4038600"/>
            <a:ext cx="1066800" cy="1588"/>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72" name="Down Arrow 71"/>
          <p:cNvSpPr/>
          <p:nvPr/>
        </p:nvSpPr>
        <p:spPr>
          <a:xfrm>
            <a:off x="4267200" y="6172200"/>
            <a:ext cx="152400" cy="22860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9"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3"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1+#ppt_w/2"/>
                                          </p:val>
                                        </p:tav>
                                        <p:tav tm="100000">
                                          <p:val>
                                            <p:strVal val="#ppt_x"/>
                                          </p:val>
                                        </p:tav>
                                      </p:tavLst>
                                    </p:anim>
                                    <p:anim calcmode="lin" valueType="num">
                                      <p:cBhvr additive="base">
                                        <p:cTn id="3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3"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1+#ppt_w/2"/>
                                          </p:val>
                                        </p:tav>
                                        <p:tav tm="100000">
                                          <p:val>
                                            <p:strVal val="#ppt_x"/>
                                          </p:val>
                                        </p:tav>
                                      </p:tavLst>
                                    </p:anim>
                                    <p:anim calcmode="lin" valueType="num">
                                      <p:cBhvr additive="base">
                                        <p:cTn id="3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3"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1+#ppt_w/2"/>
                                          </p:val>
                                        </p:tav>
                                        <p:tav tm="100000">
                                          <p:val>
                                            <p:strVal val="#ppt_x"/>
                                          </p:val>
                                        </p:tav>
                                      </p:tavLst>
                                    </p:anim>
                                    <p:anim calcmode="lin" valueType="num">
                                      <p:cBhvr additive="base">
                                        <p:cTn id="44"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3"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1+#ppt_w/2"/>
                                          </p:val>
                                        </p:tav>
                                        <p:tav tm="100000">
                                          <p:val>
                                            <p:strVal val="#ppt_x"/>
                                          </p:val>
                                        </p:tav>
                                      </p:tavLst>
                                    </p:anim>
                                    <p:anim calcmode="lin" valueType="num">
                                      <p:cBhvr additive="base">
                                        <p:cTn id="50"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3"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1+#ppt_w/2"/>
                                          </p:val>
                                        </p:tav>
                                        <p:tav tm="100000">
                                          <p:val>
                                            <p:strVal val="#ppt_x"/>
                                          </p:val>
                                        </p:tav>
                                      </p:tavLst>
                                    </p:anim>
                                    <p:anim calcmode="lin" valueType="num">
                                      <p:cBhvr additive="base">
                                        <p:cTn id="56"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1+#ppt_w/2"/>
                                          </p:val>
                                        </p:tav>
                                        <p:tav tm="100000">
                                          <p:val>
                                            <p:strVal val="#ppt_x"/>
                                          </p:val>
                                        </p:tav>
                                      </p:tavLst>
                                    </p:anim>
                                    <p:anim calcmode="lin" valueType="num">
                                      <p:cBhvr additive="base">
                                        <p:cTn id="6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500" fill="hold"/>
                                        <p:tgtEl>
                                          <p:spTgt spid="15"/>
                                        </p:tgtEl>
                                        <p:attrNameLst>
                                          <p:attrName>ppt_x</p:attrName>
                                        </p:attrNameLst>
                                      </p:cBhvr>
                                      <p:tavLst>
                                        <p:tav tm="0">
                                          <p:val>
                                            <p:strVal val="1+#ppt_w/2"/>
                                          </p:val>
                                        </p:tav>
                                        <p:tav tm="100000">
                                          <p:val>
                                            <p:strVal val="#ppt_x"/>
                                          </p:val>
                                        </p:tav>
                                      </p:tavLst>
                                    </p:anim>
                                    <p:anim calcmode="lin" valueType="num">
                                      <p:cBhvr additive="base">
                                        <p:cTn id="6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additive="base">
                                        <p:cTn id="73" dur="500" fill="hold"/>
                                        <p:tgtEl>
                                          <p:spTgt spid="16"/>
                                        </p:tgtEl>
                                        <p:attrNameLst>
                                          <p:attrName>ppt_x</p:attrName>
                                        </p:attrNameLst>
                                      </p:cBhvr>
                                      <p:tavLst>
                                        <p:tav tm="0">
                                          <p:val>
                                            <p:strVal val="1+#ppt_w/2"/>
                                          </p:val>
                                        </p:tav>
                                        <p:tav tm="100000">
                                          <p:val>
                                            <p:strVal val="#ppt_x"/>
                                          </p:val>
                                        </p:tav>
                                      </p:tavLst>
                                    </p:anim>
                                    <p:anim calcmode="lin" valueType="num">
                                      <p:cBhvr additive="base">
                                        <p:cTn id="7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2" fill="hold" grpId="0" nodeType="click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additive="base">
                                        <p:cTn id="79" dur="500" fill="hold"/>
                                        <p:tgtEl>
                                          <p:spTgt spid="17"/>
                                        </p:tgtEl>
                                        <p:attrNameLst>
                                          <p:attrName>ppt_x</p:attrName>
                                        </p:attrNameLst>
                                      </p:cBhvr>
                                      <p:tavLst>
                                        <p:tav tm="0">
                                          <p:val>
                                            <p:strVal val="1+#ppt_w/2"/>
                                          </p:val>
                                        </p:tav>
                                        <p:tav tm="100000">
                                          <p:val>
                                            <p:strVal val="#ppt_x"/>
                                          </p:val>
                                        </p:tav>
                                      </p:tavLst>
                                    </p:anim>
                                    <p:anim calcmode="lin" valueType="num">
                                      <p:cBhvr additive="base">
                                        <p:cTn id="80"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6" fill="hold" grpId="0" nodeType="clickEffect">
                                  <p:stCondLst>
                                    <p:cond delay="0"/>
                                  </p:stCondLst>
                                  <p:childTnLst>
                                    <p:set>
                                      <p:cBhvr>
                                        <p:cTn id="84" dur="1" fill="hold">
                                          <p:stCondLst>
                                            <p:cond delay="0"/>
                                          </p:stCondLst>
                                        </p:cTn>
                                        <p:tgtEl>
                                          <p:spTgt spid="18"/>
                                        </p:tgtEl>
                                        <p:attrNameLst>
                                          <p:attrName>style.visibility</p:attrName>
                                        </p:attrNameLst>
                                      </p:cBhvr>
                                      <p:to>
                                        <p:strVal val="visible"/>
                                      </p:to>
                                    </p:set>
                                    <p:anim calcmode="lin" valueType="num">
                                      <p:cBhvr additive="base">
                                        <p:cTn id="85" dur="500" fill="hold"/>
                                        <p:tgtEl>
                                          <p:spTgt spid="18"/>
                                        </p:tgtEl>
                                        <p:attrNameLst>
                                          <p:attrName>ppt_x</p:attrName>
                                        </p:attrNameLst>
                                      </p:cBhvr>
                                      <p:tavLst>
                                        <p:tav tm="0">
                                          <p:val>
                                            <p:strVal val="1+#ppt_w/2"/>
                                          </p:val>
                                        </p:tav>
                                        <p:tav tm="100000">
                                          <p:val>
                                            <p:strVal val="#ppt_x"/>
                                          </p:val>
                                        </p:tav>
                                      </p:tavLst>
                                    </p:anim>
                                    <p:anim calcmode="lin" valueType="num">
                                      <p:cBhvr additive="base">
                                        <p:cTn id="8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 calcmode="lin" valueType="num">
                                      <p:cBhvr additive="base">
                                        <p:cTn id="91" dur="500" fill="hold"/>
                                        <p:tgtEl>
                                          <p:spTgt spid="27"/>
                                        </p:tgtEl>
                                        <p:attrNameLst>
                                          <p:attrName>ppt_x</p:attrName>
                                        </p:attrNameLst>
                                      </p:cBhvr>
                                      <p:tavLst>
                                        <p:tav tm="0">
                                          <p:val>
                                            <p:strVal val="#ppt_x"/>
                                          </p:val>
                                        </p:tav>
                                        <p:tav tm="100000">
                                          <p:val>
                                            <p:strVal val="#ppt_x"/>
                                          </p:val>
                                        </p:tav>
                                      </p:tavLst>
                                    </p:anim>
                                    <p:anim calcmode="lin" valueType="num">
                                      <p:cBhvr additive="base">
                                        <p:cTn id="9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9"/>
                                        </p:tgtEl>
                                        <p:attrNameLst>
                                          <p:attrName>style.visibility</p:attrName>
                                        </p:attrNameLst>
                                      </p:cBhvr>
                                      <p:to>
                                        <p:strVal val="visible"/>
                                      </p:to>
                                    </p:set>
                                    <p:anim calcmode="lin" valueType="num">
                                      <p:cBhvr additive="base">
                                        <p:cTn id="97" dur="500" fill="hold"/>
                                        <p:tgtEl>
                                          <p:spTgt spid="19"/>
                                        </p:tgtEl>
                                        <p:attrNameLst>
                                          <p:attrName>ppt_x</p:attrName>
                                        </p:attrNameLst>
                                      </p:cBhvr>
                                      <p:tavLst>
                                        <p:tav tm="0">
                                          <p:val>
                                            <p:strVal val="#ppt_x"/>
                                          </p:val>
                                        </p:tav>
                                        <p:tav tm="100000">
                                          <p:val>
                                            <p:strVal val="#ppt_x"/>
                                          </p:val>
                                        </p:tav>
                                      </p:tavLst>
                                    </p:anim>
                                    <p:anim calcmode="lin" valueType="num">
                                      <p:cBhvr additive="base">
                                        <p:cTn id="9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28"/>
                                        </p:tgtEl>
                                        <p:attrNameLst>
                                          <p:attrName>style.visibility</p:attrName>
                                        </p:attrNameLst>
                                      </p:cBhvr>
                                      <p:to>
                                        <p:strVal val="visible"/>
                                      </p:to>
                                    </p:set>
                                    <p:anim calcmode="lin" valueType="num">
                                      <p:cBhvr additive="base">
                                        <p:cTn id="103" dur="500" fill="hold"/>
                                        <p:tgtEl>
                                          <p:spTgt spid="28"/>
                                        </p:tgtEl>
                                        <p:attrNameLst>
                                          <p:attrName>ppt_x</p:attrName>
                                        </p:attrNameLst>
                                      </p:cBhvr>
                                      <p:tavLst>
                                        <p:tav tm="0">
                                          <p:val>
                                            <p:strVal val="#ppt_x"/>
                                          </p:val>
                                        </p:tav>
                                        <p:tav tm="100000">
                                          <p:val>
                                            <p:strVal val="#ppt_x"/>
                                          </p:val>
                                        </p:tav>
                                      </p:tavLst>
                                    </p:anim>
                                    <p:anim calcmode="lin" valueType="num">
                                      <p:cBhvr additive="base">
                                        <p:cTn id="10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2" fill="hold" grpId="0" nodeType="clickEffect">
                                  <p:stCondLst>
                                    <p:cond delay="0"/>
                                  </p:stCondLst>
                                  <p:childTnLst>
                                    <p:set>
                                      <p:cBhvr>
                                        <p:cTn id="108" dur="1" fill="hold">
                                          <p:stCondLst>
                                            <p:cond delay="0"/>
                                          </p:stCondLst>
                                        </p:cTn>
                                        <p:tgtEl>
                                          <p:spTgt spid="21"/>
                                        </p:tgtEl>
                                        <p:attrNameLst>
                                          <p:attrName>style.visibility</p:attrName>
                                        </p:attrNameLst>
                                      </p:cBhvr>
                                      <p:to>
                                        <p:strVal val="visible"/>
                                      </p:to>
                                    </p:set>
                                    <p:anim calcmode="lin" valueType="num">
                                      <p:cBhvr additive="base">
                                        <p:cTn id="109" dur="500" fill="hold"/>
                                        <p:tgtEl>
                                          <p:spTgt spid="21"/>
                                        </p:tgtEl>
                                        <p:attrNameLst>
                                          <p:attrName>ppt_x</p:attrName>
                                        </p:attrNameLst>
                                      </p:cBhvr>
                                      <p:tavLst>
                                        <p:tav tm="0">
                                          <p:val>
                                            <p:strVal val="1+#ppt_w/2"/>
                                          </p:val>
                                        </p:tav>
                                        <p:tav tm="100000">
                                          <p:val>
                                            <p:strVal val="#ppt_x"/>
                                          </p:val>
                                        </p:tav>
                                      </p:tavLst>
                                    </p:anim>
                                    <p:anim calcmode="lin" valueType="num">
                                      <p:cBhvr additive="base">
                                        <p:cTn id="110"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2" fill="hold" nodeType="clickEffect">
                                  <p:stCondLst>
                                    <p:cond delay="0"/>
                                  </p:stCondLst>
                                  <p:childTnLst>
                                    <p:set>
                                      <p:cBhvr>
                                        <p:cTn id="114" dur="1" fill="hold">
                                          <p:stCondLst>
                                            <p:cond delay="0"/>
                                          </p:stCondLst>
                                        </p:cTn>
                                        <p:tgtEl>
                                          <p:spTgt spid="69"/>
                                        </p:tgtEl>
                                        <p:attrNameLst>
                                          <p:attrName>style.visibility</p:attrName>
                                        </p:attrNameLst>
                                      </p:cBhvr>
                                      <p:to>
                                        <p:strVal val="visible"/>
                                      </p:to>
                                    </p:set>
                                    <p:anim calcmode="lin" valueType="num">
                                      <p:cBhvr additive="base">
                                        <p:cTn id="115" dur="500" fill="hold"/>
                                        <p:tgtEl>
                                          <p:spTgt spid="69"/>
                                        </p:tgtEl>
                                        <p:attrNameLst>
                                          <p:attrName>ppt_x</p:attrName>
                                        </p:attrNameLst>
                                      </p:cBhvr>
                                      <p:tavLst>
                                        <p:tav tm="0">
                                          <p:val>
                                            <p:strVal val="1+#ppt_w/2"/>
                                          </p:val>
                                        </p:tav>
                                        <p:tav tm="100000">
                                          <p:val>
                                            <p:strVal val="#ppt_x"/>
                                          </p:val>
                                        </p:tav>
                                      </p:tavLst>
                                    </p:anim>
                                    <p:anim calcmode="lin" valueType="num">
                                      <p:cBhvr additive="base">
                                        <p:cTn id="116" dur="50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73"/>
                                        </p:tgtEl>
                                        <p:attrNameLst>
                                          <p:attrName>style.visibility</p:attrName>
                                        </p:attrNameLst>
                                      </p:cBhvr>
                                      <p:to>
                                        <p:strVal val="visible"/>
                                      </p:to>
                                    </p:set>
                                    <p:anim calcmode="lin" valueType="num">
                                      <p:cBhvr additive="base">
                                        <p:cTn id="121" dur="500" fill="hold"/>
                                        <p:tgtEl>
                                          <p:spTgt spid="73"/>
                                        </p:tgtEl>
                                        <p:attrNameLst>
                                          <p:attrName>ppt_x</p:attrName>
                                        </p:attrNameLst>
                                      </p:cBhvr>
                                      <p:tavLst>
                                        <p:tav tm="0">
                                          <p:val>
                                            <p:strVal val="#ppt_x"/>
                                          </p:val>
                                        </p:tav>
                                        <p:tav tm="100000">
                                          <p:val>
                                            <p:strVal val="#ppt_x"/>
                                          </p:val>
                                        </p:tav>
                                      </p:tavLst>
                                    </p:anim>
                                    <p:anim calcmode="lin" valueType="num">
                                      <p:cBhvr additive="base">
                                        <p:cTn id="122"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23"/>
                                        </p:tgtEl>
                                        <p:attrNameLst>
                                          <p:attrName>style.visibility</p:attrName>
                                        </p:attrNameLst>
                                      </p:cBhvr>
                                      <p:to>
                                        <p:strVal val="visible"/>
                                      </p:to>
                                    </p:set>
                                    <p:anim calcmode="lin" valueType="num">
                                      <p:cBhvr additive="base">
                                        <p:cTn id="127" dur="500" fill="hold"/>
                                        <p:tgtEl>
                                          <p:spTgt spid="23"/>
                                        </p:tgtEl>
                                        <p:attrNameLst>
                                          <p:attrName>ppt_x</p:attrName>
                                        </p:attrNameLst>
                                      </p:cBhvr>
                                      <p:tavLst>
                                        <p:tav tm="0">
                                          <p:val>
                                            <p:strVal val="#ppt_x"/>
                                          </p:val>
                                        </p:tav>
                                        <p:tav tm="100000">
                                          <p:val>
                                            <p:strVal val="#ppt_x"/>
                                          </p:val>
                                        </p:tav>
                                      </p:tavLst>
                                    </p:anim>
                                    <p:anim calcmode="lin" valueType="num">
                                      <p:cBhvr additive="base">
                                        <p:cTn id="12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30"/>
                                        </p:tgtEl>
                                        <p:attrNameLst>
                                          <p:attrName>style.visibility</p:attrName>
                                        </p:attrNameLst>
                                      </p:cBhvr>
                                      <p:to>
                                        <p:strVal val="visible"/>
                                      </p:to>
                                    </p:set>
                                    <p:anim calcmode="lin" valueType="num">
                                      <p:cBhvr additive="base">
                                        <p:cTn id="133" dur="500" fill="hold"/>
                                        <p:tgtEl>
                                          <p:spTgt spid="30"/>
                                        </p:tgtEl>
                                        <p:attrNameLst>
                                          <p:attrName>ppt_x</p:attrName>
                                        </p:attrNameLst>
                                      </p:cBhvr>
                                      <p:tavLst>
                                        <p:tav tm="0">
                                          <p:val>
                                            <p:strVal val="#ppt_x"/>
                                          </p:val>
                                        </p:tav>
                                        <p:tav tm="100000">
                                          <p:val>
                                            <p:strVal val="#ppt_x"/>
                                          </p:val>
                                        </p:tav>
                                      </p:tavLst>
                                    </p:anim>
                                    <p:anim calcmode="lin" valueType="num">
                                      <p:cBhvr additive="base">
                                        <p:cTn id="13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nodeType="clickEffect">
                                  <p:stCondLst>
                                    <p:cond delay="0"/>
                                  </p:stCondLst>
                                  <p:childTnLst>
                                    <p:set>
                                      <p:cBhvr>
                                        <p:cTn id="138" dur="1" fill="hold">
                                          <p:stCondLst>
                                            <p:cond delay="0"/>
                                          </p:stCondLst>
                                        </p:cTn>
                                        <p:tgtEl>
                                          <p:spTgt spid="75"/>
                                        </p:tgtEl>
                                        <p:attrNameLst>
                                          <p:attrName>style.visibility</p:attrName>
                                        </p:attrNameLst>
                                      </p:cBhvr>
                                      <p:to>
                                        <p:strVal val="visible"/>
                                      </p:to>
                                    </p:set>
                                    <p:anim calcmode="lin" valueType="num">
                                      <p:cBhvr additive="base">
                                        <p:cTn id="139" dur="500" fill="hold"/>
                                        <p:tgtEl>
                                          <p:spTgt spid="75"/>
                                        </p:tgtEl>
                                        <p:attrNameLst>
                                          <p:attrName>ppt_x</p:attrName>
                                        </p:attrNameLst>
                                      </p:cBhvr>
                                      <p:tavLst>
                                        <p:tav tm="0">
                                          <p:val>
                                            <p:strVal val="#ppt_x"/>
                                          </p:val>
                                        </p:tav>
                                        <p:tav tm="100000">
                                          <p:val>
                                            <p:strVal val="#ppt_x"/>
                                          </p:val>
                                        </p:tav>
                                      </p:tavLst>
                                    </p:anim>
                                    <p:anim calcmode="lin" valueType="num">
                                      <p:cBhvr additive="base">
                                        <p:cTn id="140"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grpId="0" nodeType="clickEffect">
                                  <p:stCondLst>
                                    <p:cond delay="0"/>
                                  </p:stCondLst>
                                  <p:childTnLst>
                                    <p:set>
                                      <p:cBhvr>
                                        <p:cTn id="144" dur="1" fill="hold">
                                          <p:stCondLst>
                                            <p:cond delay="0"/>
                                          </p:stCondLst>
                                        </p:cTn>
                                        <p:tgtEl>
                                          <p:spTgt spid="24"/>
                                        </p:tgtEl>
                                        <p:attrNameLst>
                                          <p:attrName>style.visibility</p:attrName>
                                        </p:attrNameLst>
                                      </p:cBhvr>
                                      <p:to>
                                        <p:strVal val="visible"/>
                                      </p:to>
                                    </p:set>
                                    <p:anim calcmode="lin" valueType="num">
                                      <p:cBhvr additive="base">
                                        <p:cTn id="145" dur="500" fill="hold"/>
                                        <p:tgtEl>
                                          <p:spTgt spid="24"/>
                                        </p:tgtEl>
                                        <p:attrNameLst>
                                          <p:attrName>ppt_x</p:attrName>
                                        </p:attrNameLst>
                                      </p:cBhvr>
                                      <p:tavLst>
                                        <p:tav tm="0">
                                          <p:val>
                                            <p:strVal val="#ppt_x"/>
                                          </p:val>
                                        </p:tav>
                                        <p:tav tm="100000">
                                          <p:val>
                                            <p:strVal val="#ppt_x"/>
                                          </p:val>
                                        </p:tav>
                                      </p:tavLst>
                                    </p:anim>
                                    <p:anim calcmode="lin" valueType="num">
                                      <p:cBhvr additive="base">
                                        <p:cTn id="14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nodeType="clickEffect">
                                  <p:stCondLst>
                                    <p:cond delay="0"/>
                                  </p:stCondLst>
                                  <p:childTnLst>
                                    <p:set>
                                      <p:cBhvr>
                                        <p:cTn id="150" dur="1" fill="hold">
                                          <p:stCondLst>
                                            <p:cond delay="0"/>
                                          </p:stCondLst>
                                        </p:cTn>
                                        <p:tgtEl>
                                          <p:spTgt spid="76"/>
                                        </p:tgtEl>
                                        <p:attrNameLst>
                                          <p:attrName>style.visibility</p:attrName>
                                        </p:attrNameLst>
                                      </p:cBhvr>
                                      <p:to>
                                        <p:strVal val="visible"/>
                                      </p:to>
                                    </p:set>
                                    <p:anim calcmode="lin" valueType="num">
                                      <p:cBhvr additive="base">
                                        <p:cTn id="151" dur="500" fill="hold"/>
                                        <p:tgtEl>
                                          <p:spTgt spid="76"/>
                                        </p:tgtEl>
                                        <p:attrNameLst>
                                          <p:attrName>ppt_x</p:attrName>
                                        </p:attrNameLst>
                                      </p:cBhvr>
                                      <p:tavLst>
                                        <p:tav tm="0">
                                          <p:val>
                                            <p:strVal val="#ppt_x"/>
                                          </p:val>
                                        </p:tav>
                                        <p:tav tm="100000">
                                          <p:val>
                                            <p:strVal val="#ppt_x"/>
                                          </p:val>
                                        </p:tav>
                                      </p:tavLst>
                                    </p:anim>
                                    <p:anim calcmode="lin" valueType="num">
                                      <p:cBhvr additive="base">
                                        <p:cTn id="152"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2" fill="hold" grpId="0" nodeType="clickEffect">
                                  <p:stCondLst>
                                    <p:cond delay="0"/>
                                  </p:stCondLst>
                                  <p:childTnLst>
                                    <p:set>
                                      <p:cBhvr>
                                        <p:cTn id="156" dur="1" fill="hold">
                                          <p:stCondLst>
                                            <p:cond delay="0"/>
                                          </p:stCondLst>
                                        </p:cTn>
                                        <p:tgtEl>
                                          <p:spTgt spid="22"/>
                                        </p:tgtEl>
                                        <p:attrNameLst>
                                          <p:attrName>style.visibility</p:attrName>
                                        </p:attrNameLst>
                                      </p:cBhvr>
                                      <p:to>
                                        <p:strVal val="visible"/>
                                      </p:to>
                                    </p:set>
                                    <p:anim calcmode="lin" valueType="num">
                                      <p:cBhvr additive="base">
                                        <p:cTn id="157" dur="500" fill="hold"/>
                                        <p:tgtEl>
                                          <p:spTgt spid="22"/>
                                        </p:tgtEl>
                                        <p:attrNameLst>
                                          <p:attrName>ppt_x</p:attrName>
                                        </p:attrNameLst>
                                      </p:cBhvr>
                                      <p:tavLst>
                                        <p:tav tm="0">
                                          <p:val>
                                            <p:strVal val="1+#ppt_w/2"/>
                                          </p:val>
                                        </p:tav>
                                        <p:tav tm="100000">
                                          <p:val>
                                            <p:strVal val="#ppt_x"/>
                                          </p:val>
                                        </p:tav>
                                      </p:tavLst>
                                    </p:anim>
                                    <p:anim calcmode="lin" valueType="num">
                                      <p:cBhvr additive="base">
                                        <p:cTn id="15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3" fill="hold" grpId="0" nodeType="clickEffect">
                                  <p:stCondLst>
                                    <p:cond delay="0"/>
                                  </p:stCondLst>
                                  <p:childTnLst>
                                    <p:set>
                                      <p:cBhvr>
                                        <p:cTn id="162" dur="1" fill="hold">
                                          <p:stCondLst>
                                            <p:cond delay="0"/>
                                          </p:stCondLst>
                                        </p:cTn>
                                        <p:tgtEl>
                                          <p:spTgt spid="11"/>
                                        </p:tgtEl>
                                        <p:attrNameLst>
                                          <p:attrName>style.visibility</p:attrName>
                                        </p:attrNameLst>
                                      </p:cBhvr>
                                      <p:to>
                                        <p:strVal val="visible"/>
                                      </p:to>
                                    </p:set>
                                    <p:anim calcmode="lin" valueType="num">
                                      <p:cBhvr additive="base">
                                        <p:cTn id="163" dur="500" fill="hold"/>
                                        <p:tgtEl>
                                          <p:spTgt spid="11"/>
                                        </p:tgtEl>
                                        <p:attrNameLst>
                                          <p:attrName>ppt_x</p:attrName>
                                        </p:attrNameLst>
                                      </p:cBhvr>
                                      <p:tavLst>
                                        <p:tav tm="0">
                                          <p:val>
                                            <p:strVal val="1+#ppt_w/2"/>
                                          </p:val>
                                        </p:tav>
                                        <p:tav tm="100000">
                                          <p:val>
                                            <p:strVal val="#ppt_x"/>
                                          </p:val>
                                        </p:tav>
                                      </p:tavLst>
                                    </p:anim>
                                    <p:anim calcmode="lin" valueType="num">
                                      <p:cBhvr additive="base">
                                        <p:cTn id="164"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29"/>
                                        </p:tgtEl>
                                        <p:attrNameLst>
                                          <p:attrName>style.visibility</p:attrName>
                                        </p:attrNameLst>
                                      </p:cBhvr>
                                      <p:to>
                                        <p:strVal val="visible"/>
                                      </p:to>
                                    </p:set>
                                    <p:anim calcmode="lin" valueType="num">
                                      <p:cBhvr additive="base">
                                        <p:cTn id="169" dur="500" fill="hold"/>
                                        <p:tgtEl>
                                          <p:spTgt spid="29"/>
                                        </p:tgtEl>
                                        <p:attrNameLst>
                                          <p:attrName>ppt_x</p:attrName>
                                        </p:attrNameLst>
                                      </p:cBhvr>
                                      <p:tavLst>
                                        <p:tav tm="0">
                                          <p:val>
                                            <p:strVal val="#ppt_x"/>
                                          </p:val>
                                        </p:tav>
                                        <p:tav tm="100000">
                                          <p:val>
                                            <p:strVal val="#ppt_x"/>
                                          </p:val>
                                        </p:tav>
                                      </p:tavLst>
                                    </p:anim>
                                    <p:anim calcmode="lin" valueType="num">
                                      <p:cBhvr additive="base">
                                        <p:cTn id="17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grpId="0" nodeType="clickEffect">
                                  <p:stCondLst>
                                    <p:cond delay="0"/>
                                  </p:stCondLst>
                                  <p:childTnLst>
                                    <p:set>
                                      <p:cBhvr>
                                        <p:cTn id="174" dur="1" fill="hold">
                                          <p:stCondLst>
                                            <p:cond delay="0"/>
                                          </p:stCondLst>
                                        </p:cTn>
                                        <p:tgtEl>
                                          <p:spTgt spid="20"/>
                                        </p:tgtEl>
                                        <p:attrNameLst>
                                          <p:attrName>style.visibility</p:attrName>
                                        </p:attrNameLst>
                                      </p:cBhvr>
                                      <p:to>
                                        <p:strVal val="visible"/>
                                      </p:to>
                                    </p:set>
                                    <p:anim calcmode="lin" valueType="num">
                                      <p:cBhvr additive="base">
                                        <p:cTn id="175" dur="500" fill="hold"/>
                                        <p:tgtEl>
                                          <p:spTgt spid="20"/>
                                        </p:tgtEl>
                                        <p:attrNameLst>
                                          <p:attrName>ppt_x</p:attrName>
                                        </p:attrNameLst>
                                      </p:cBhvr>
                                      <p:tavLst>
                                        <p:tav tm="0">
                                          <p:val>
                                            <p:strVal val="#ppt_x"/>
                                          </p:val>
                                        </p:tav>
                                        <p:tav tm="100000">
                                          <p:val>
                                            <p:strVal val="#ppt_x"/>
                                          </p:val>
                                        </p:tav>
                                      </p:tavLst>
                                    </p:anim>
                                    <p:anim calcmode="lin" valueType="num">
                                      <p:cBhvr additive="base">
                                        <p:cTn id="17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 presetClass="entr" presetSubtype="2" fill="hold" grpId="0" nodeType="clickEffect">
                                  <p:stCondLst>
                                    <p:cond delay="0"/>
                                  </p:stCondLst>
                                  <p:childTnLst>
                                    <p:set>
                                      <p:cBhvr>
                                        <p:cTn id="180" dur="1" fill="hold">
                                          <p:stCondLst>
                                            <p:cond delay="0"/>
                                          </p:stCondLst>
                                        </p:cTn>
                                        <p:tgtEl>
                                          <p:spTgt spid="72"/>
                                        </p:tgtEl>
                                        <p:attrNameLst>
                                          <p:attrName>style.visibility</p:attrName>
                                        </p:attrNameLst>
                                      </p:cBhvr>
                                      <p:to>
                                        <p:strVal val="visible"/>
                                      </p:to>
                                    </p:set>
                                    <p:anim calcmode="lin" valueType="num">
                                      <p:cBhvr additive="base">
                                        <p:cTn id="181" dur="500" fill="hold"/>
                                        <p:tgtEl>
                                          <p:spTgt spid="72"/>
                                        </p:tgtEl>
                                        <p:attrNameLst>
                                          <p:attrName>ppt_x</p:attrName>
                                        </p:attrNameLst>
                                      </p:cBhvr>
                                      <p:tavLst>
                                        <p:tav tm="0">
                                          <p:val>
                                            <p:strVal val="1+#ppt_w/2"/>
                                          </p:val>
                                        </p:tav>
                                        <p:tav tm="100000">
                                          <p:val>
                                            <p:strVal val="#ppt_x"/>
                                          </p:val>
                                        </p:tav>
                                      </p:tavLst>
                                    </p:anim>
                                    <p:anim calcmode="lin" valueType="num">
                                      <p:cBhvr additive="base">
                                        <p:cTn id="182"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nodeType="clickEffect">
                                  <p:stCondLst>
                                    <p:cond delay="0"/>
                                  </p:stCondLst>
                                  <p:childTnLst>
                                    <p:set>
                                      <p:cBhvr>
                                        <p:cTn id="186" dur="1" fill="hold">
                                          <p:stCondLst>
                                            <p:cond delay="0"/>
                                          </p:stCondLst>
                                        </p:cTn>
                                        <p:tgtEl>
                                          <p:spTgt spid="77"/>
                                        </p:tgtEl>
                                        <p:attrNameLst>
                                          <p:attrName>style.visibility</p:attrName>
                                        </p:attrNameLst>
                                      </p:cBhvr>
                                      <p:to>
                                        <p:strVal val="visible"/>
                                      </p:to>
                                    </p:set>
                                    <p:anim calcmode="lin" valueType="num">
                                      <p:cBhvr additive="base">
                                        <p:cTn id="187" dur="500" fill="hold"/>
                                        <p:tgtEl>
                                          <p:spTgt spid="77"/>
                                        </p:tgtEl>
                                        <p:attrNameLst>
                                          <p:attrName>ppt_x</p:attrName>
                                        </p:attrNameLst>
                                      </p:cBhvr>
                                      <p:tavLst>
                                        <p:tav tm="0">
                                          <p:val>
                                            <p:strVal val="#ppt_x"/>
                                          </p:val>
                                        </p:tav>
                                        <p:tav tm="100000">
                                          <p:val>
                                            <p:strVal val="#ppt_x"/>
                                          </p:val>
                                        </p:tav>
                                      </p:tavLst>
                                    </p:anim>
                                    <p:anim calcmode="lin" valueType="num">
                                      <p:cBhvr additive="base">
                                        <p:cTn id="188"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4" grpId="0" animBg="1"/>
      <p:bldP spid="15" grpId="0" animBg="1"/>
      <p:bldP spid="16" grpId="0" animBg="1"/>
      <p:bldP spid="17" grpId="0" animBg="1"/>
      <p:bldP spid="18" grpId="0"/>
      <p:bldP spid="19" grpId="0"/>
      <p:bldP spid="20" grpId="0"/>
      <p:bldP spid="21" grpId="0"/>
      <p:bldP spid="22" grpId="0"/>
      <p:bldP spid="23" grpId="0"/>
      <p:bldP spid="24" grpId="0"/>
      <p:bldP spid="27" grpId="0" animBg="1"/>
      <p:bldP spid="28" grpId="0" animBg="1"/>
      <p:bldP spid="29" grpId="0" animBg="1"/>
      <p:bldP spid="30" grpId="0" animBg="1"/>
      <p:bldP spid="7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384995"/>
          </a:xfrm>
          <a:prstGeom prst="rect">
            <a:avLst/>
          </a:prstGeom>
          <a:noFill/>
        </p:spPr>
        <p:txBody>
          <a:bodyPr wrap="square" rtlCol="0">
            <a:spAutoFit/>
          </a:bodyPr>
          <a:lstStyle/>
          <a:p>
            <a:pPr lvl="0" algn="just">
              <a:buFont typeface="Wingdings" pitchFamily="2" charset="2"/>
              <a:buChar char="Ø"/>
            </a:pPr>
            <a:r>
              <a:rPr lang="en-US" sz="2100" dirty="0" smtClean="0"/>
              <a:t>The Activity class defines the following call backs i.e. events. You don't need to implement all the callbacks methods. However, it's important that you understand each one and implement those that ensure your app behaves the way users expect</a:t>
            </a:r>
            <a:r>
              <a:rPr lang="en-US" dirty="0" smtClean="0"/>
              <a:t>.</a:t>
            </a:r>
            <a:endParaRPr lang="en-US" dirty="0"/>
          </a:p>
        </p:txBody>
      </p:sp>
      <p:sp>
        <p:nvSpPr>
          <p:cNvPr id="3" name="TextBox 2"/>
          <p:cNvSpPr txBox="1"/>
          <p:nvPr/>
        </p:nvSpPr>
        <p:spPr>
          <a:xfrm>
            <a:off x="0" y="1295400"/>
            <a:ext cx="9144000" cy="707886"/>
          </a:xfrm>
          <a:prstGeom prst="rect">
            <a:avLst/>
          </a:prstGeom>
          <a:noFill/>
        </p:spPr>
        <p:txBody>
          <a:bodyPr wrap="square" rtlCol="0">
            <a:spAutoFit/>
          </a:bodyPr>
          <a:lstStyle/>
          <a:p>
            <a:r>
              <a:rPr lang="en-US" sz="2000" b="1" dirty="0" err="1" smtClean="0">
                <a:solidFill>
                  <a:srgbClr val="7030A0"/>
                </a:solidFill>
              </a:rPr>
              <a:t>onCreate</a:t>
            </a:r>
            <a:r>
              <a:rPr lang="en-US" sz="2000" b="1" dirty="0" smtClean="0">
                <a:solidFill>
                  <a:srgbClr val="7030A0"/>
                </a:solidFill>
              </a:rPr>
              <a:t>()</a:t>
            </a:r>
          </a:p>
          <a:p>
            <a:pPr lvl="0">
              <a:buFont typeface="Wingdings" pitchFamily="2" charset="2"/>
              <a:buChar char="Ø"/>
            </a:pPr>
            <a:r>
              <a:rPr lang="en-US" sz="2000" dirty="0" smtClean="0"/>
              <a:t>This is the first callback and called when the activity is first created.</a:t>
            </a:r>
            <a:endParaRPr lang="en-US" sz="2000" dirty="0"/>
          </a:p>
        </p:txBody>
      </p:sp>
      <p:sp>
        <p:nvSpPr>
          <p:cNvPr id="4" name="TextBox 3"/>
          <p:cNvSpPr txBox="1"/>
          <p:nvPr/>
        </p:nvSpPr>
        <p:spPr>
          <a:xfrm>
            <a:off x="0" y="2057400"/>
            <a:ext cx="9144000" cy="707886"/>
          </a:xfrm>
          <a:prstGeom prst="rect">
            <a:avLst/>
          </a:prstGeom>
          <a:noFill/>
        </p:spPr>
        <p:txBody>
          <a:bodyPr wrap="square" rtlCol="0">
            <a:spAutoFit/>
          </a:bodyPr>
          <a:lstStyle/>
          <a:p>
            <a:r>
              <a:rPr lang="en-US" sz="2000" b="1" dirty="0" err="1" smtClean="0">
                <a:solidFill>
                  <a:srgbClr val="7030A0"/>
                </a:solidFill>
              </a:rPr>
              <a:t>onStart</a:t>
            </a:r>
            <a:r>
              <a:rPr lang="en-US" sz="2000" b="1" dirty="0" smtClean="0">
                <a:solidFill>
                  <a:srgbClr val="7030A0"/>
                </a:solidFill>
              </a:rPr>
              <a:t>()</a:t>
            </a:r>
          </a:p>
          <a:p>
            <a:pPr lvl="0">
              <a:buFont typeface="Wingdings" pitchFamily="2" charset="2"/>
              <a:buChar char="Ø"/>
            </a:pPr>
            <a:r>
              <a:rPr lang="en-US" sz="2000" dirty="0" smtClean="0"/>
              <a:t>This callback is called when the activity becomes visible to the user</a:t>
            </a:r>
            <a:endParaRPr lang="en-US" sz="2000" b="1" dirty="0" smtClean="0">
              <a:solidFill>
                <a:srgbClr val="7030A0"/>
              </a:solidFill>
            </a:endParaRPr>
          </a:p>
        </p:txBody>
      </p:sp>
      <p:sp>
        <p:nvSpPr>
          <p:cNvPr id="5" name="TextBox 4"/>
          <p:cNvSpPr txBox="1"/>
          <p:nvPr/>
        </p:nvSpPr>
        <p:spPr>
          <a:xfrm>
            <a:off x="0" y="2819400"/>
            <a:ext cx="9144000" cy="707886"/>
          </a:xfrm>
          <a:prstGeom prst="rect">
            <a:avLst/>
          </a:prstGeom>
          <a:noFill/>
        </p:spPr>
        <p:txBody>
          <a:bodyPr wrap="square" rtlCol="0">
            <a:spAutoFit/>
          </a:bodyPr>
          <a:lstStyle/>
          <a:p>
            <a:r>
              <a:rPr lang="en-US" sz="2000" b="1" dirty="0" err="1" smtClean="0">
                <a:solidFill>
                  <a:srgbClr val="7030A0"/>
                </a:solidFill>
              </a:rPr>
              <a:t>onResume</a:t>
            </a:r>
            <a:r>
              <a:rPr lang="en-US" sz="2000" b="1" dirty="0" smtClean="0">
                <a:solidFill>
                  <a:srgbClr val="7030A0"/>
                </a:solidFill>
              </a:rPr>
              <a:t>()</a:t>
            </a:r>
          </a:p>
          <a:p>
            <a:pPr>
              <a:buFont typeface="Wingdings" pitchFamily="2" charset="2"/>
              <a:buChar char="Ø"/>
            </a:pPr>
            <a:r>
              <a:rPr lang="en-US" sz="2000" dirty="0" smtClean="0"/>
              <a:t>This is called when the user starts interacting with the application</a:t>
            </a:r>
          </a:p>
        </p:txBody>
      </p:sp>
      <p:sp>
        <p:nvSpPr>
          <p:cNvPr id="6" name="TextBox 5"/>
          <p:cNvSpPr txBox="1"/>
          <p:nvPr/>
        </p:nvSpPr>
        <p:spPr>
          <a:xfrm>
            <a:off x="0" y="3505200"/>
            <a:ext cx="9144000" cy="1323439"/>
          </a:xfrm>
          <a:prstGeom prst="rect">
            <a:avLst/>
          </a:prstGeom>
          <a:noFill/>
        </p:spPr>
        <p:txBody>
          <a:bodyPr wrap="square" rtlCol="0">
            <a:spAutoFit/>
          </a:bodyPr>
          <a:lstStyle/>
          <a:p>
            <a:r>
              <a:rPr lang="en-US" sz="2000" b="1" dirty="0" err="1" smtClean="0">
                <a:solidFill>
                  <a:srgbClr val="7030A0"/>
                </a:solidFill>
              </a:rPr>
              <a:t>onPause</a:t>
            </a:r>
            <a:r>
              <a:rPr lang="en-US" sz="2000" b="1" dirty="0" smtClean="0">
                <a:solidFill>
                  <a:srgbClr val="7030A0"/>
                </a:solidFill>
              </a:rPr>
              <a:t>()</a:t>
            </a:r>
          </a:p>
          <a:p>
            <a:pPr algn="just">
              <a:buFont typeface="Wingdings" pitchFamily="2" charset="2"/>
              <a:buChar char="Ø"/>
            </a:pPr>
            <a:r>
              <a:rPr lang="en-US" sz="2000" dirty="0" smtClean="0"/>
              <a:t>The paused activity does not receive user input and cannot execute any code and called when the current activity is being paused and the previous activity is being resumed.</a:t>
            </a:r>
          </a:p>
        </p:txBody>
      </p:sp>
      <p:sp>
        <p:nvSpPr>
          <p:cNvPr id="7" name="TextBox 6"/>
          <p:cNvSpPr txBox="1"/>
          <p:nvPr/>
        </p:nvSpPr>
        <p:spPr>
          <a:xfrm>
            <a:off x="0" y="4800600"/>
            <a:ext cx="9144000" cy="707886"/>
          </a:xfrm>
          <a:prstGeom prst="rect">
            <a:avLst/>
          </a:prstGeom>
          <a:noFill/>
        </p:spPr>
        <p:txBody>
          <a:bodyPr wrap="square" rtlCol="0">
            <a:spAutoFit/>
          </a:bodyPr>
          <a:lstStyle/>
          <a:p>
            <a:r>
              <a:rPr lang="en-US" sz="2000" b="1" dirty="0" err="1" smtClean="0">
                <a:solidFill>
                  <a:srgbClr val="7030A0"/>
                </a:solidFill>
              </a:rPr>
              <a:t>onStop</a:t>
            </a:r>
            <a:r>
              <a:rPr lang="en-US" sz="2000" b="1" dirty="0" smtClean="0">
                <a:solidFill>
                  <a:srgbClr val="7030A0"/>
                </a:solidFill>
              </a:rPr>
              <a:t>()</a:t>
            </a:r>
          </a:p>
          <a:p>
            <a:pPr lvl="0">
              <a:buFont typeface="Wingdings" pitchFamily="2" charset="2"/>
              <a:buChar char="Ø"/>
            </a:pPr>
            <a:r>
              <a:rPr lang="en-US" sz="2000" dirty="0" smtClean="0"/>
              <a:t>This callback is called when the activity is no longer visible.</a:t>
            </a:r>
            <a:endParaRPr lang="en-US" sz="2000" dirty="0"/>
          </a:p>
        </p:txBody>
      </p:sp>
      <p:sp>
        <p:nvSpPr>
          <p:cNvPr id="8" name="TextBox 7"/>
          <p:cNvSpPr txBox="1"/>
          <p:nvPr/>
        </p:nvSpPr>
        <p:spPr>
          <a:xfrm>
            <a:off x="0" y="5562600"/>
            <a:ext cx="8915400" cy="707886"/>
          </a:xfrm>
          <a:prstGeom prst="rect">
            <a:avLst/>
          </a:prstGeom>
          <a:noFill/>
        </p:spPr>
        <p:txBody>
          <a:bodyPr wrap="square" rtlCol="0">
            <a:spAutoFit/>
          </a:bodyPr>
          <a:lstStyle/>
          <a:p>
            <a:r>
              <a:rPr lang="en-US" sz="2000" b="1" dirty="0" err="1" smtClean="0">
                <a:solidFill>
                  <a:srgbClr val="7030A0"/>
                </a:solidFill>
              </a:rPr>
              <a:t>onDestroy</a:t>
            </a:r>
            <a:r>
              <a:rPr lang="en-US" sz="2000" b="1" dirty="0" smtClean="0">
                <a:solidFill>
                  <a:srgbClr val="7030A0"/>
                </a:solidFill>
              </a:rPr>
              <a:t>()</a:t>
            </a:r>
          </a:p>
          <a:p>
            <a:pPr>
              <a:buFont typeface="Wingdings" pitchFamily="2" charset="2"/>
              <a:buChar char="Ø"/>
            </a:pPr>
            <a:r>
              <a:rPr lang="en-US" sz="2000" dirty="0" smtClean="0"/>
              <a:t>This callback is called before the activity is destroyed by the system</a:t>
            </a:r>
            <a:endParaRPr lang="en-US" sz="2000" dirty="0"/>
          </a:p>
        </p:txBody>
      </p:sp>
      <p:sp>
        <p:nvSpPr>
          <p:cNvPr id="9" name="TextBox 8"/>
          <p:cNvSpPr txBox="1"/>
          <p:nvPr/>
        </p:nvSpPr>
        <p:spPr>
          <a:xfrm>
            <a:off x="0" y="6172200"/>
            <a:ext cx="8153400" cy="954107"/>
          </a:xfrm>
          <a:prstGeom prst="rect">
            <a:avLst/>
          </a:prstGeom>
          <a:noFill/>
        </p:spPr>
        <p:txBody>
          <a:bodyPr wrap="square" rtlCol="0">
            <a:spAutoFit/>
          </a:bodyPr>
          <a:lstStyle/>
          <a:p>
            <a:r>
              <a:rPr lang="en-US" sz="2000" b="1" dirty="0" err="1" smtClean="0">
                <a:solidFill>
                  <a:srgbClr val="7030A0"/>
                </a:solidFill>
              </a:rPr>
              <a:t>onRestart</a:t>
            </a:r>
            <a:r>
              <a:rPr lang="en-US" sz="2000" b="1" dirty="0" smtClean="0">
                <a:solidFill>
                  <a:srgbClr val="7030A0"/>
                </a:solidFill>
              </a:rPr>
              <a:t>()</a:t>
            </a:r>
          </a:p>
          <a:p>
            <a:pPr lvl="0">
              <a:buFont typeface="Wingdings" pitchFamily="2" charset="2"/>
              <a:buChar char="Ø"/>
            </a:pPr>
            <a:r>
              <a:rPr lang="en-US" dirty="0" smtClean="0"/>
              <a:t>This callback is called when the activity restarts after stopping it.</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1+#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1+#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1+#ppt_w/2"/>
                                          </p:val>
                                        </p:tav>
                                        <p:tav tm="100000">
                                          <p:val>
                                            <p:strVal val="#ppt_x"/>
                                          </p:val>
                                        </p:tav>
                                      </p:tavLst>
                                    </p:anim>
                                    <p:anim calcmode="lin" valueType="num">
                                      <p:cBhvr additive="base">
                                        <p:cTn id="3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09800" y="0"/>
            <a:ext cx="3751155" cy="707886"/>
          </a:xfrm>
          <a:prstGeom prst="rect">
            <a:avLst/>
          </a:prstGeom>
          <a:noFill/>
        </p:spPr>
        <p:txBody>
          <a:bodyPr wrap="none" lIns="91440" tIns="45720" rIns="91440" bIns="45720">
            <a:spAutoFit/>
          </a:bodyPr>
          <a:lstStyle/>
          <a:p>
            <a:pPr algn="ctr"/>
            <a:r>
              <a:rPr lang="en-US" sz="40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002060"/>
                </a:solidFill>
                <a:effectLst>
                  <a:outerShdw blurRad="50800" dist="40000" dir="5400000" algn="tl" rotWithShape="0">
                    <a:srgbClr val="000000">
                      <a:shade val="5000"/>
                      <a:satMod val="120000"/>
                      <a:alpha val="33000"/>
                    </a:srgbClr>
                  </a:outerShdw>
                </a:effectLst>
              </a:rPr>
              <a:t>Android Services</a:t>
            </a:r>
            <a:endParaRPr lang="en-US" sz="40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002060"/>
              </a:solidFill>
              <a:effectLst>
                <a:outerShdw blurRad="50800" dist="40000" dir="5400000" algn="tl" rotWithShape="0">
                  <a:srgbClr val="000000">
                    <a:shade val="5000"/>
                    <a:satMod val="120000"/>
                    <a:alpha val="33000"/>
                  </a:srgbClr>
                </a:outerShdw>
              </a:effectLst>
            </a:endParaRPr>
          </a:p>
        </p:txBody>
      </p:sp>
      <p:sp>
        <p:nvSpPr>
          <p:cNvPr id="3" name="TextBox 2"/>
          <p:cNvSpPr txBox="1"/>
          <p:nvPr/>
        </p:nvSpPr>
        <p:spPr>
          <a:xfrm>
            <a:off x="0" y="762000"/>
            <a:ext cx="9144000" cy="1061829"/>
          </a:xfrm>
          <a:prstGeom prst="rect">
            <a:avLst/>
          </a:prstGeom>
          <a:noFill/>
        </p:spPr>
        <p:txBody>
          <a:bodyPr wrap="square" rtlCol="0">
            <a:spAutoFit/>
          </a:bodyPr>
          <a:lstStyle/>
          <a:p>
            <a:pPr lvl="0" algn="just">
              <a:buFont typeface="Wingdings" pitchFamily="2" charset="2"/>
              <a:buChar char="Ø"/>
            </a:pPr>
            <a:r>
              <a:rPr lang="en-US" sz="2100" dirty="0" smtClean="0"/>
              <a:t>A service is a component that runs in the background to perform long-running operations without needing to interact with the user and it works even if application is destroyed. A service can essentially take two states.</a:t>
            </a:r>
            <a:endParaRPr lang="en-US" dirty="0"/>
          </a:p>
        </p:txBody>
      </p:sp>
      <p:graphicFrame>
        <p:nvGraphicFramePr>
          <p:cNvPr id="4" name="Table 3"/>
          <p:cNvGraphicFramePr>
            <a:graphicFrameLocks noGrp="1"/>
          </p:cNvGraphicFramePr>
          <p:nvPr/>
        </p:nvGraphicFramePr>
        <p:xfrm>
          <a:off x="228600" y="1828800"/>
          <a:ext cx="8686800" cy="4876800"/>
        </p:xfrm>
        <a:graphic>
          <a:graphicData uri="http://schemas.openxmlformats.org/drawingml/2006/table">
            <a:tbl>
              <a:tblPr firstRow="1" bandRow="1">
                <a:tableStyleId>{5C22544A-7EE6-4342-B048-85BDC9FD1C3A}</a:tableStyleId>
              </a:tblPr>
              <a:tblGrid>
                <a:gridCol w="956345"/>
                <a:gridCol w="7730455"/>
              </a:tblGrid>
              <a:tr h="883716">
                <a:tc>
                  <a:txBody>
                    <a:bodyPr/>
                    <a:lstStyle/>
                    <a:p>
                      <a:pPr algn="ctr"/>
                      <a:r>
                        <a:rPr lang="en-US" sz="2400" dirty="0" err="1" smtClean="0">
                          <a:solidFill>
                            <a:schemeClr val="tx1"/>
                          </a:solidFill>
                        </a:rPr>
                        <a:t>S.No</a:t>
                      </a:r>
                      <a:endParaRPr lang="en-US" sz="2400" dirty="0">
                        <a:solidFill>
                          <a:schemeClr val="tx1"/>
                        </a:solidFill>
                      </a:endParaRPr>
                    </a:p>
                  </a:txBody>
                  <a:tcPr>
                    <a:solidFill>
                      <a:srgbClr val="92D050"/>
                    </a:solidFill>
                  </a:tcPr>
                </a:tc>
                <a:tc>
                  <a:txBody>
                    <a:bodyPr/>
                    <a:lstStyle/>
                    <a:p>
                      <a:pPr algn="ctr"/>
                      <a:r>
                        <a:rPr lang="en-US" sz="3200" dirty="0" smtClean="0">
                          <a:solidFill>
                            <a:schemeClr val="tx1"/>
                          </a:solidFill>
                        </a:rPr>
                        <a:t>State</a:t>
                      </a:r>
                      <a:r>
                        <a:rPr lang="en-US" sz="3200" baseline="0" dirty="0" smtClean="0">
                          <a:solidFill>
                            <a:schemeClr val="tx1"/>
                          </a:solidFill>
                        </a:rPr>
                        <a:t> &amp; Description</a:t>
                      </a:r>
                      <a:endParaRPr lang="en-US" sz="3200" dirty="0">
                        <a:solidFill>
                          <a:schemeClr val="tx1"/>
                        </a:solidFill>
                      </a:endParaRPr>
                    </a:p>
                  </a:txBody>
                  <a:tcPr>
                    <a:solidFill>
                      <a:srgbClr val="92D050"/>
                    </a:solidFill>
                  </a:tcPr>
                </a:tc>
              </a:tr>
              <a:tr h="1996542">
                <a:tc>
                  <a:txBody>
                    <a:bodyPr/>
                    <a:lstStyle/>
                    <a:p>
                      <a:r>
                        <a:rPr lang="en-US" dirty="0" smtClean="0">
                          <a:solidFill>
                            <a:schemeClr val="tx1"/>
                          </a:solidFill>
                        </a:rPr>
                        <a:t>1</a:t>
                      </a:r>
                      <a:endParaRPr lang="en-US" dirty="0">
                        <a:solidFill>
                          <a:schemeClr val="tx1"/>
                        </a:solidFill>
                      </a:endParaRPr>
                    </a:p>
                  </a:txBody>
                  <a:tcPr>
                    <a:solidFill>
                      <a:schemeClr val="accent6">
                        <a:lumMod val="60000"/>
                        <a:lumOff val="40000"/>
                      </a:schemeClr>
                    </a:solidFill>
                  </a:tcPr>
                </a:tc>
                <a:tc>
                  <a:txBody>
                    <a:bodyPr/>
                    <a:lstStyle/>
                    <a:p>
                      <a:endParaRPr lang="en-US" dirty="0">
                        <a:solidFill>
                          <a:schemeClr val="tx1"/>
                        </a:solidFill>
                      </a:endParaRPr>
                    </a:p>
                  </a:txBody>
                  <a:tcPr>
                    <a:solidFill>
                      <a:schemeClr val="accent6">
                        <a:lumMod val="60000"/>
                        <a:lumOff val="40000"/>
                      </a:schemeClr>
                    </a:solidFill>
                  </a:tcPr>
                </a:tc>
              </a:tr>
              <a:tr h="1996542">
                <a:tc>
                  <a:txBody>
                    <a:bodyPr/>
                    <a:lstStyle/>
                    <a:p>
                      <a:r>
                        <a:rPr lang="en-US" dirty="0" smtClean="0">
                          <a:solidFill>
                            <a:schemeClr val="tx1"/>
                          </a:solidFill>
                        </a:rPr>
                        <a:t>2</a:t>
                      </a:r>
                      <a:endParaRPr lang="en-US" dirty="0">
                        <a:solidFill>
                          <a:schemeClr val="tx1"/>
                        </a:solidFill>
                      </a:endParaRPr>
                    </a:p>
                  </a:txBody>
                  <a:tcPr>
                    <a:solidFill>
                      <a:srgbClr val="FFFF00"/>
                    </a:solidFill>
                  </a:tcPr>
                </a:tc>
                <a:tc>
                  <a:txBody>
                    <a:bodyPr/>
                    <a:lstStyle/>
                    <a:p>
                      <a:endParaRPr lang="en-US" dirty="0">
                        <a:solidFill>
                          <a:schemeClr val="tx1"/>
                        </a:solidFill>
                      </a:endParaRPr>
                    </a:p>
                  </a:txBody>
                  <a:tcPr>
                    <a:solidFill>
                      <a:srgbClr val="FFFF00"/>
                    </a:solidFill>
                  </a:tcPr>
                </a:tc>
              </a:tr>
            </a:tbl>
          </a:graphicData>
        </a:graphic>
      </p:graphicFrame>
      <p:sp>
        <p:nvSpPr>
          <p:cNvPr id="5" name="TextBox 4"/>
          <p:cNvSpPr txBox="1"/>
          <p:nvPr/>
        </p:nvSpPr>
        <p:spPr>
          <a:xfrm>
            <a:off x="1295400" y="2895600"/>
            <a:ext cx="7543800" cy="1815882"/>
          </a:xfrm>
          <a:prstGeom prst="rect">
            <a:avLst/>
          </a:prstGeom>
          <a:noFill/>
        </p:spPr>
        <p:txBody>
          <a:bodyPr wrap="square" rtlCol="0">
            <a:spAutoFit/>
          </a:bodyPr>
          <a:lstStyle/>
          <a:p>
            <a:r>
              <a:rPr lang="en-US" sz="2800" b="1" dirty="0" smtClean="0"/>
              <a:t>Started</a:t>
            </a:r>
            <a:endParaRPr lang="en-US" sz="2800" dirty="0" smtClean="0"/>
          </a:p>
          <a:p>
            <a:pPr algn="just">
              <a:buFont typeface="Wingdings" pitchFamily="2" charset="2"/>
              <a:buChar char="Ø"/>
            </a:pPr>
            <a:r>
              <a:rPr lang="en-US" sz="2100" dirty="0" smtClean="0"/>
              <a:t>A service is started when an application component, such as an activity, starts it by calling </a:t>
            </a:r>
            <a:r>
              <a:rPr lang="en-US" sz="2100" b="1" dirty="0" err="1" smtClean="0"/>
              <a:t>startService</a:t>
            </a:r>
            <a:r>
              <a:rPr lang="en-US" sz="2100" b="1" dirty="0" smtClean="0"/>
              <a:t> ()</a:t>
            </a:r>
            <a:r>
              <a:rPr lang="en-US" sz="2100" dirty="0" smtClean="0"/>
              <a:t>. Once started, a service can run in the background indefinitely, even if the component that started it is destroyed</a:t>
            </a:r>
            <a:r>
              <a:rPr lang="en-US" dirty="0" smtClean="0"/>
              <a:t>.</a:t>
            </a:r>
            <a:endParaRPr lang="en-US" dirty="0"/>
          </a:p>
        </p:txBody>
      </p:sp>
      <p:sp>
        <p:nvSpPr>
          <p:cNvPr id="6" name="TextBox 5"/>
          <p:cNvSpPr txBox="1"/>
          <p:nvPr/>
        </p:nvSpPr>
        <p:spPr>
          <a:xfrm>
            <a:off x="1295400" y="4724400"/>
            <a:ext cx="7620000" cy="2139047"/>
          </a:xfrm>
          <a:prstGeom prst="rect">
            <a:avLst/>
          </a:prstGeom>
          <a:noFill/>
        </p:spPr>
        <p:txBody>
          <a:bodyPr wrap="square" rtlCol="0">
            <a:spAutoFit/>
          </a:bodyPr>
          <a:lstStyle/>
          <a:p>
            <a:r>
              <a:rPr lang="en-US" sz="2800" b="1" dirty="0" smtClean="0"/>
              <a:t>Bound</a:t>
            </a:r>
          </a:p>
          <a:p>
            <a:r>
              <a:rPr lang="en-US" sz="2100" dirty="0" smtClean="0"/>
              <a:t>A service is bound when an application component binds to it by calling </a:t>
            </a:r>
            <a:r>
              <a:rPr lang="en-US" sz="2100" b="1" dirty="0" err="1" smtClean="0"/>
              <a:t>bindService</a:t>
            </a:r>
            <a:r>
              <a:rPr lang="en-US" sz="2100" b="1" dirty="0" smtClean="0"/>
              <a:t>(). </a:t>
            </a:r>
            <a:r>
              <a:rPr lang="en-US" sz="2100" dirty="0" smtClean="0"/>
              <a:t>A bound service offers a client-server interface that allows components to interact with the service, send requests, get results, and even do so across processes with inter process communication (IPC).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3"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1+#ppt_w/2"/>
                                          </p:val>
                                        </p:tav>
                                        <p:tav tm="100000">
                                          <p:val>
                                            <p:strVal val="#ppt_x"/>
                                          </p:val>
                                        </p:tav>
                                      </p:tavLst>
                                    </p:anim>
                                    <p:anim calcmode="lin" valueType="num">
                                      <p:cBhvr additive="base">
                                        <p:cTn id="26"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1+#ppt_w/2"/>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1985159"/>
          </a:xfrm>
          <a:prstGeom prst="rect">
            <a:avLst/>
          </a:prstGeom>
          <a:noFill/>
        </p:spPr>
        <p:txBody>
          <a:bodyPr wrap="square" rtlCol="0">
            <a:spAutoFit/>
          </a:bodyPr>
          <a:lstStyle/>
          <a:p>
            <a:pPr lvl="0" algn="just">
              <a:buFont typeface="Wingdings" pitchFamily="2" charset="2"/>
              <a:buChar char="Ø"/>
            </a:pPr>
            <a:r>
              <a:rPr lang="en-US" sz="2100" dirty="0" smtClean="0"/>
              <a:t>A service has life cycle callback methods that you can implement to monitor changes in the service's state and you can perform work at the appropriate stage. The following diagram on the left shows the life cycle when the service is created with </a:t>
            </a:r>
            <a:r>
              <a:rPr lang="en-US" sz="2100" dirty="0" err="1" smtClean="0"/>
              <a:t>startService</a:t>
            </a:r>
            <a:r>
              <a:rPr lang="en-US" sz="2100" dirty="0" smtClean="0"/>
              <a:t>() and the diagram on the right shows the life cycle when the service is created with </a:t>
            </a:r>
            <a:r>
              <a:rPr lang="en-US" sz="2100" dirty="0" err="1" smtClean="0"/>
              <a:t>bindService</a:t>
            </a:r>
            <a:r>
              <a:rPr lang="en-US" sz="2100" dirty="0" smtClean="0"/>
              <a:t>():</a:t>
            </a:r>
          </a:p>
          <a:p>
            <a:endParaRPr lang="en-US" dirty="0"/>
          </a:p>
        </p:txBody>
      </p:sp>
      <p:sp>
        <p:nvSpPr>
          <p:cNvPr id="3" name="Rectangle 2"/>
          <p:cNvSpPr/>
          <p:nvPr/>
        </p:nvSpPr>
        <p:spPr>
          <a:xfrm>
            <a:off x="2209800" y="0"/>
            <a:ext cx="3751155" cy="707886"/>
          </a:xfrm>
          <a:prstGeom prst="rect">
            <a:avLst/>
          </a:prstGeom>
          <a:noFill/>
        </p:spPr>
        <p:txBody>
          <a:bodyPr wrap="none" lIns="91440" tIns="45720" rIns="91440" bIns="45720">
            <a:spAutoFit/>
          </a:bodyPr>
          <a:lstStyle/>
          <a:p>
            <a:pPr algn="ctr"/>
            <a:r>
              <a:rPr lang="en-US" sz="40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002060"/>
                </a:solidFill>
                <a:effectLst>
                  <a:outerShdw blurRad="50800" dist="40000" dir="5400000" algn="tl" rotWithShape="0">
                    <a:srgbClr val="000000">
                      <a:shade val="5000"/>
                      <a:satMod val="120000"/>
                      <a:alpha val="33000"/>
                    </a:srgbClr>
                  </a:outerShdw>
                </a:effectLst>
              </a:rPr>
              <a:t>Android Services</a:t>
            </a:r>
            <a:endParaRPr lang="en-US" sz="40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002060"/>
              </a:solidFill>
              <a:effectLst>
                <a:outerShdw blurRad="50800" dist="40000" dir="5400000" algn="tl" rotWithShape="0">
                  <a:srgbClr val="000000">
                    <a:shade val="5000"/>
                    <a:satMod val="120000"/>
                    <a:alpha val="33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2656</TotalTime>
  <Words>3515</Words>
  <Application>Microsoft Office PowerPoint</Application>
  <PresentationFormat>On-screen Show (4:3)</PresentationFormat>
  <Paragraphs>424</Paragraphs>
  <Slides>50</Slides>
  <Notes>0</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poojitha_reddy</dc:creator>
  <cp:lastModifiedBy>Srilakshmi</cp:lastModifiedBy>
  <cp:revision>236</cp:revision>
  <dcterms:created xsi:type="dcterms:W3CDTF">2023-12-02T05:06:52Z</dcterms:created>
  <dcterms:modified xsi:type="dcterms:W3CDTF">2024-12-24T06:42:09Z</dcterms:modified>
</cp:coreProperties>
</file>